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61" r:id="rId4"/>
    <p:sldId id="262" r:id="rId5"/>
    <p:sldId id="303" r:id="rId6"/>
    <p:sldId id="306" r:id="rId7"/>
    <p:sldId id="304" r:id="rId8"/>
    <p:sldId id="305" r:id="rId9"/>
    <p:sldId id="282" r:id="rId10"/>
    <p:sldId id="292" r:id="rId11"/>
    <p:sldId id="293" r:id="rId12"/>
    <p:sldId id="294" r:id="rId13"/>
    <p:sldId id="295" r:id="rId14"/>
    <p:sldId id="307" r:id="rId15"/>
    <p:sldId id="318" r:id="rId16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2909" autoAdjust="0"/>
  </p:normalViewPr>
  <p:slideViewPr>
    <p:cSldViewPr snapToGrid="0">
      <p:cViewPr varScale="1">
        <p:scale>
          <a:sx n="70" d="100"/>
          <a:sy n="70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833D0DD-F952-46A2-92C8-28ECA0BE3A45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D9D0553A-DB45-4012-9647-662DC6312C2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7608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553A-DB45-4012-9647-662DC6312C27}" type="slidenum">
              <a:rPr lang="fa-IR" smtClean="0"/>
              <a:t>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55056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E613-32FF-4019-9E2A-54428E2BF1B3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BEAC-2503-4ACC-8710-375A44B27C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886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E613-32FF-4019-9E2A-54428E2BF1B3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BEAC-2503-4ACC-8710-375A44B27C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4182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E613-32FF-4019-9E2A-54428E2BF1B3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BEAC-2503-4ACC-8710-375A44B27C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4486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E613-32FF-4019-9E2A-54428E2BF1B3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BEAC-2503-4ACC-8710-375A44B27C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1335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E613-32FF-4019-9E2A-54428E2BF1B3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BEAC-2503-4ACC-8710-375A44B27C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349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E613-32FF-4019-9E2A-54428E2BF1B3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BEAC-2503-4ACC-8710-375A44B27C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637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E613-32FF-4019-9E2A-54428E2BF1B3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BEAC-2503-4ACC-8710-375A44B27C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2571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E613-32FF-4019-9E2A-54428E2BF1B3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BEAC-2503-4ACC-8710-375A44B27C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9000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E613-32FF-4019-9E2A-54428E2BF1B3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BEAC-2503-4ACC-8710-375A44B27C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653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E613-32FF-4019-9E2A-54428E2BF1B3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BEAC-2503-4ACC-8710-375A44B27C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0098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E613-32FF-4019-9E2A-54428E2BF1B3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BEAC-2503-4ACC-8710-375A44B27C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0363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BE613-32FF-4019-9E2A-54428E2BF1B3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DBEAC-2503-4ACC-8710-375A44B27C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6723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powerdars.farafile.ir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owerdars.farafile.ir/" TargetMode="Externa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slide" Target="slide2.xml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3.png"/><Relationship Id="rId18" Type="http://schemas.microsoft.com/office/2007/relationships/hdphoto" Target="../media/hdphoto2.wdp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17" Type="http://schemas.openxmlformats.org/officeDocument/2006/relationships/image" Target="../media/image3.png"/><Relationship Id="rId2" Type="http://schemas.openxmlformats.org/officeDocument/2006/relationships/image" Target="../media/image33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Relationship Id="rId1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65" y="1453446"/>
            <a:ext cx="7087970" cy="398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3514" y="2240761"/>
            <a:ext cx="2420694" cy="2695217"/>
            <a:chOff x="5847092" y="1583032"/>
            <a:chExt cx="3846418" cy="4722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7451" y1="62097" x2="77451" y2="62097"/>
                          <a14:foregroundMark x1="86275" y1="81855" x2="86275" y2="818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7092" y="1583032"/>
              <a:ext cx="2301799" cy="2798265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6753674" y="3616042"/>
              <a:ext cx="2939836" cy="2689637"/>
              <a:chOff x="208898" y="1522640"/>
              <a:chExt cx="2939836" cy="268963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302" b="93953" l="2128" r="99149">
                            <a14:backgroundMark x1="43830" y1="43721" x2="60000" y2="5907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898" y="1522640"/>
                <a:ext cx="2939836" cy="2689637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156301" y="2575070"/>
                <a:ext cx="1045030" cy="7010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sz="2000" b="1" dirty="0" smtClean="0">
                    <a:cs typeface="B Titr" panose="00000700000000000000" pitchFamily="2" charset="-78"/>
                  </a:rPr>
                  <a:t>نمونه</a:t>
                </a:r>
                <a:endParaRPr lang="fa-IR" sz="3200" b="1" dirty="0">
                  <a:cs typeface="B Titr" panose="00000700000000000000" pitchFamily="2" charset="-78"/>
                </a:endParaRPr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843" y="146931"/>
            <a:ext cx="2283350" cy="22955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343981" y="2526907"/>
            <a:ext cx="2593074" cy="66230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</a:rPr>
              <a:t>درفایل اصلی </a:t>
            </a:r>
            <a:r>
              <a:rPr lang="fa-IR" sz="2000" b="1" dirty="0" smtClean="0">
                <a:solidFill>
                  <a:srgbClr val="FF0000"/>
                </a:solidFill>
              </a:rPr>
              <a:t>لوگو فروشگاه</a:t>
            </a:r>
            <a:r>
              <a:rPr lang="fa-IR" sz="2000" b="1" dirty="0" smtClean="0">
                <a:solidFill>
                  <a:schemeClr val="tx1"/>
                </a:solidFill>
              </a:rPr>
              <a:t> وجود ندارد.</a:t>
            </a:r>
            <a:endParaRPr lang="fa-IR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98B3A9-9636-4A97-B74E-3611818F96AE}"/>
              </a:ext>
            </a:extLst>
          </p:cNvPr>
          <p:cNvSpPr/>
          <p:nvPr/>
        </p:nvSpPr>
        <p:spPr>
          <a:xfrm>
            <a:off x="9073504" y="3796847"/>
            <a:ext cx="2802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8"/>
              </a:rPr>
              <a:t>http://powerdars.farafile.ir/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98843" y="3273627"/>
            <a:ext cx="19516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</a:rPr>
              <a:t>👇کلیک کن👇</a:t>
            </a:r>
            <a:endParaRPr lang="fa-IR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98843" y="4387637"/>
            <a:ext cx="19516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</a:rPr>
              <a:t>👆کلیک کن👆</a:t>
            </a:r>
            <a:endParaRPr lang="fa-IR" sz="28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20" y="5702063"/>
            <a:ext cx="2341872" cy="78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7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19114" y="182880"/>
            <a:ext cx="6724356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000" dirty="0" smtClean="0">
                <a:solidFill>
                  <a:srgbClr val="FF0000"/>
                </a:solidFill>
              </a:rPr>
              <a:t>سوال)</a:t>
            </a:r>
            <a:r>
              <a:rPr lang="fa-IR" sz="3000" dirty="0" smtClean="0"/>
              <a:t>ثابت کنید درهر مستطیل قطر ها باهم برابراند.</a:t>
            </a:r>
            <a:endParaRPr lang="fa-IR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8" y="572420"/>
            <a:ext cx="3613755" cy="23817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1008" y="3756074"/>
            <a:ext cx="1392703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000" dirty="0" smtClean="0"/>
              <a:t>DC=DC</a:t>
            </a:r>
          </a:p>
          <a:p>
            <a:r>
              <a:rPr lang="en-US" sz="3000" dirty="0" smtClean="0"/>
              <a:t>BC=AD</a:t>
            </a:r>
          </a:p>
          <a:p>
            <a:r>
              <a:rPr lang="en-US" sz="3000" dirty="0" smtClean="0"/>
              <a:t>D=C</a:t>
            </a:r>
            <a:endParaRPr lang="fa-IR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2403670" y="3880504"/>
            <a:ext cx="144758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dirty="0" smtClean="0">
                <a:solidFill>
                  <a:srgbClr val="FF0000"/>
                </a:solidFill>
              </a:rPr>
              <a:t>(ض ز ض)</a:t>
            </a:r>
            <a:endParaRPr lang="fa-IR" sz="2500" dirty="0">
              <a:solidFill>
                <a:srgbClr val="FF0000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2119590" y="3756074"/>
            <a:ext cx="615055" cy="1477328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ight Arrow 9"/>
          <p:cNvSpPr/>
          <p:nvPr/>
        </p:nvSpPr>
        <p:spPr>
          <a:xfrm>
            <a:off x="2643909" y="4255813"/>
            <a:ext cx="1207349" cy="392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305" y="4189877"/>
            <a:ext cx="621210" cy="60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51258" y="4214449"/>
            <a:ext cx="182730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ADC     BCD</a:t>
            </a:r>
            <a:endParaRPr lang="fa-IR" sz="2500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580020" y="4214449"/>
            <a:ext cx="812224" cy="50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6392244" y="4168483"/>
            <a:ext cx="1567543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000" dirty="0" smtClean="0"/>
              <a:t>AC=BD</a:t>
            </a:r>
            <a:endParaRPr lang="fa-IR" sz="3000" dirty="0"/>
          </a:p>
        </p:txBody>
      </p:sp>
      <p:sp>
        <p:nvSpPr>
          <p:cNvPr id="18" name="Isosceles Triangle 17">
            <a:hlinkClick r:id="" action="ppaction://hlinkshowjump?jump=previousslide"/>
          </p:cNvPr>
          <p:cNvSpPr/>
          <p:nvPr/>
        </p:nvSpPr>
        <p:spPr>
          <a:xfrm rot="16200000">
            <a:off x="10260720" y="5965117"/>
            <a:ext cx="688975" cy="828675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  </a:t>
            </a:r>
            <a:endParaRPr lang="fa-IR" dirty="0"/>
          </a:p>
        </p:txBody>
      </p:sp>
      <p:sp>
        <p:nvSpPr>
          <p:cNvPr id="19" name="Isosceles Triangle 18">
            <a:hlinkClick r:id="" action="ppaction://hlinkshowjump?jump=nextslide"/>
          </p:cNvPr>
          <p:cNvSpPr/>
          <p:nvPr/>
        </p:nvSpPr>
        <p:spPr>
          <a:xfrm rot="5400000">
            <a:off x="11185439" y="5948448"/>
            <a:ext cx="687387" cy="828675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1" anchor="ctr"/>
          <a:lstStyle/>
          <a:p>
            <a:pPr algn="ctr">
              <a:defRPr/>
            </a:pPr>
            <a:r>
              <a:rPr lang="en-US" dirty="0"/>
              <a:t>N  </a:t>
            </a:r>
            <a:endParaRPr lang="fa-IR" dirty="0"/>
          </a:p>
        </p:txBody>
      </p:sp>
      <p:sp>
        <p:nvSpPr>
          <p:cNvPr id="20" name="Action Button: Home 19">
            <a:hlinkClick r:id="rId4" action="ppaction://hlinksldjump" highlightClick="1"/>
          </p:cNvPr>
          <p:cNvSpPr/>
          <p:nvPr/>
        </p:nvSpPr>
        <p:spPr>
          <a:xfrm>
            <a:off x="202808" y="6114342"/>
            <a:ext cx="838200" cy="609600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258" y="1003959"/>
            <a:ext cx="2283350" cy="229556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350396" y="3383935"/>
            <a:ext cx="2593074" cy="66230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</a:rPr>
              <a:t>درفایل اصلی </a:t>
            </a:r>
            <a:r>
              <a:rPr lang="fa-IR" sz="2000" b="1" dirty="0" smtClean="0">
                <a:solidFill>
                  <a:srgbClr val="FF0000"/>
                </a:solidFill>
              </a:rPr>
              <a:t>لوگو فروشگاه</a:t>
            </a:r>
            <a:r>
              <a:rPr lang="fa-IR" sz="2000" b="1" dirty="0" smtClean="0">
                <a:solidFill>
                  <a:schemeClr val="tx1"/>
                </a:solidFill>
              </a:rPr>
              <a:t> وجود ندارد.</a:t>
            </a:r>
            <a:endParaRPr lang="fa-IR" sz="2000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98B3A9-9636-4A97-B74E-3611818F96AE}"/>
              </a:ext>
            </a:extLst>
          </p:cNvPr>
          <p:cNvSpPr/>
          <p:nvPr/>
        </p:nvSpPr>
        <p:spPr>
          <a:xfrm>
            <a:off x="9079919" y="4653875"/>
            <a:ext cx="2802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6"/>
              </a:rPr>
              <a:t>http://powerdars.farafile.ir/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05258" y="4130655"/>
            <a:ext cx="19516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</a:rPr>
              <a:t>👇کلیک کن👇</a:t>
            </a:r>
            <a:endParaRPr lang="fa-IR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05258" y="5244665"/>
            <a:ext cx="19516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</a:rPr>
              <a:t>👆کلیک کن👆</a:t>
            </a:r>
            <a:endParaRPr lang="fa-I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7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  <p:bldP spid="10" grpId="0" animBg="1"/>
      <p:bldP spid="12" grpId="0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000" dirty="0" smtClean="0">
                <a:solidFill>
                  <a:srgbClr val="FF0000"/>
                </a:solidFill>
              </a:rPr>
              <a:t>سوال) </a:t>
            </a:r>
            <a:r>
              <a:rPr lang="fa-IR" sz="3000" dirty="0" smtClean="0"/>
              <a:t>درهر مثلث متساوی الساقین  ثابت کنید که اگر    میانه باشد آنگاه      نیمسازوارتفاع نیز  است.</a:t>
            </a:r>
            <a:endParaRPr lang="fa-IR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2616590" y="0"/>
            <a:ext cx="7197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AM</a:t>
            </a:r>
            <a:endParaRPr lang="fa-IR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090159" y="-15389"/>
            <a:ext cx="7197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AM</a:t>
            </a:r>
            <a:endParaRPr lang="fa-IR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2" y="527294"/>
            <a:ext cx="2853017" cy="39625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55333" y="1812506"/>
            <a:ext cx="150946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000" dirty="0" smtClean="0"/>
              <a:t>AC=AB</a:t>
            </a:r>
          </a:p>
          <a:p>
            <a:r>
              <a:rPr lang="en-US" sz="3000" dirty="0" smtClean="0"/>
              <a:t>MC=BM</a:t>
            </a:r>
          </a:p>
          <a:p>
            <a:r>
              <a:rPr lang="en-US" sz="3000" dirty="0" smtClean="0"/>
              <a:t>AM=AM</a:t>
            </a:r>
            <a:endParaRPr lang="fa-IR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4634753" y="1936936"/>
            <a:ext cx="17497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dirty="0" smtClean="0">
                <a:solidFill>
                  <a:srgbClr val="FF0000"/>
                </a:solidFill>
              </a:rPr>
              <a:t>(ض ض ض)</a:t>
            </a:r>
            <a:endParaRPr lang="fa-IR" sz="2500" dirty="0">
              <a:solidFill>
                <a:srgbClr val="FF0000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4350673" y="1812506"/>
            <a:ext cx="615055" cy="1477328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ight Arrow 12"/>
          <p:cNvSpPr/>
          <p:nvPr/>
        </p:nvSpPr>
        <p:spPr>
          <a:xfrm>
            <a:off x="4874992" y="2312245"/>
            <a:ext cx="1368568" cy="392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723" y="2246309"/>
            <a:ext cx="621210" cy="60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161068" y="2284404"/>
            <a:ext cx="182730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ABM    ACM</a:t>
            </a:r>
            <a:endParaRPr lang="fa-IR" sz="2500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863097" y="2268915"/>
            <a:ext cx="812224" cy="50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TextBox 16"/>
          <p:cNvSpPr txBox="1"/>
          <p:nvPr/>
        </p:nvSpPr>
        <p:spPr>
          <a:xfrm>
            <a:off x="8842076" y="1971458"/>
            <a:ext cx="156754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000" dirty="0" smtClean="0"/>
              <a:t>A =A</a:t>
            </a:r>
          </a:p>
          <a:p>
            <a:r>
              <a:rPr lang="en-US" sz="3000" dirty="0" smtClean="0"/>
              <a:t>M =M</a:t>
            </a:r>
            <a:endParaRPr lang="fa-IR" sz="3000" dirty="0"/>
          </a:p>
        </p:txBody>
      </p:sp>
      <p:sp>
        <p:nvSpPr>
          <p:cNvPr id="18" name="Left Brace 17"/>
          <p:cNvSpPr/>
          <p:nvPr/>
        </p:nvSpPr>
        <p:spPr>
          <a:xfrm>
            <a:off x="8570028" y="1812506"/>
            <a:ext cx="348889" cy="14278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Arc 18"/>
          <p:cNvSpPr/>
          <p:nvPr/>
        </p:nvSpPr>
        <p:spPr>
          <a:xfrm rot="8715635">
            <a:off x="1102614" y="1433131"/>
            <a:ext cx="695598" cy="433803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ectangle 19"/>
          <p:cNvSpPr/>
          <p:nvPr/>
        </p:nvSpPr>
        <p:spPr>
          <a:xfrm>
            <a:off x="1041008" y="3446585"/>
            <a:ext cx="703386" cy="19694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TextBox 20"/>
          <p:cNvSpPr txBox="1"/>
          <p:nvPr/>
        </p:nvSpPr>
        <p:spPr>
          <a:xfrm>
            <a:off x="9085672" y="2195997"/>
            <a:ext cx="9030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1       2</a:t>
            </a:r>
            <a:endParaRPr lang="fa-I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8439" y="3048260"/>
            <a:ext cx="71979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1   2</a:t>
            </a:r>
            <a:endParaRPr lang="fa-IR" sz="25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0598" y="1903609"/>
            <a:ext cx="71979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1   2</a:t>
            </a:r>
            <a:endParaRPr lang="fa-IR" sz="25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74305" y="2671365"/>
            <a:ext cx="9030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1         2</a:t>
            </a:r>
            <a:endParaRPr lang="fa-I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0" name="Elbow Connector 29"/>
          <p:cNvCxnSpPr/>
          <p:nvPr/>
        </p:nvCxnSpPr>
        <p:spPr>
          <a:xfrm>
            <a:off x="3537586" y="4754880"/>
            <a:ext cx="1120614" cy="970671"/>
          </a:xfrm>
          <a:prstGeom prst="bentConnector3">
            <a:avLst>
              <a:gd name="adj1" fmla="val 18616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flipV="1">
            <a:off x="3537586" y="3826412"/>
            <a:ext cx="1127209" cy="928469"/>
          </a:xfrm>
          <a:prstGeom prst="bentConnector3">
            <a:avLst>
              <a:gd name="adj1" fmla="val 1880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607119" y="3571364"/>
            <a:ext cx="2032832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000" dirty="0" smtClean="0"/>
              <a:t>A =A</a:t>
            </a:r>
          </a:p>
          <a:p>
            <a:endParaRPr lang="en-US" sz="3000" dirty="0" smtClean="0"/>
          </a:p>
          <a:p>
            <a:endParaRPr lang="en-US" sz="3000" dirty="0"/>
          </a:p>
          <a:p>
            <a:endParaRPr lang="en-US" sz="3000" dirty="0" smtClean="0"/>
          </a:p>
          <a:p>
            <a:r>
              <a:rPr lang="en-US" sz="3000" dirty="0" smtClean="0"/>
              <a:t>M =M</a:t>
            </a:r>
            <a:endParaRPr lang="fa-IR" sz="3000" dirty="0"/>
          </a:p>
        </p:txBody>
      </p:sp>
      <p:sp>
        <p:nvSpPr>
          <p:cNvPr id="40" name="TextBox 39"/>
          <p:cNvSpPr txBox="1"/>
          <p:nvPr/>
        </p:nvSpPr>
        <p:spPr>
          <a:xfrm>
            <a:off x="4826485" y="3794269"/>
            <a:ext cx="9030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1       2</a:t>
            </a:r>
            <a:endParaRPr lang="fa-I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6677" y="5665634"/>
            <a:ext cx="9030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1         2</a:t>
            </a:r>
            <a:endParaRPr lang="fa-I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623535" y="3826412"/>
            <a:ext cx="11191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809956" y="5725551"/>
            <a:ext cx="106914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688990" y="3570774"/>
            <a:ext cx="1245649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000" dirty="0" smtClean="0"/>
              <a:t>نیمساز</a:t>
            </a:r>
            <a:endParaRPr lang="fa-IR" sz="3000" dirty="0"/>
          </a:p>
        </p:txBody>
      </p:sp>
      <p:sp>
        <p:nvSpPr>
          <p:cNvPr id="49" name="TextBox 48"/>
          <p:cNvSpPr txBox="1"/>
          <p:nvPr/>
        </p:nvSpPr>
        <p:spPr>
          <a:xfrm>
            <a:off x="6820485" y="5396329"/>
            <a:ext cx="982661" cy="5386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900" dirty="0" smtClean="0"/>
              <a:t>ارتفاع</a:t>
            </a:r>
            <a:endParaRPr lang="fa-IR" sz="2900" dirty="0"/>
          </a:p>
        </p:txBody>
      </p:sp>
      <p:sp>
        <p:nvSpPr>
          <p:cNvPr id="50" name="TextBox 49"/>
          <p:cNvSpPr txBox="1"/>
          <p:nvPr/>
        </p:nvSpPr>
        <p:spPr>
          <a:xfrm>
            <a:off x="7540594" y="3630926"/>
            <a:ext cx="76688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/>
              <a:t>AM</a:t>
            </a:r>
            <a:endParaRPr lang="fa-IR" sz="2500" dirty="0"/>
          </a:p>
        </p:txBody>
      </p:sp>
      <p:sp>
        <p:nvSpPr>
          <p:cNvPr id="51" name="TextBox 50"/>
          <p:cNvSpPr txBox="1"/>
          <p:nvPr/>
        </p:nvSpPr>
        <p:spPr>
          <a:xfrm>
            <a:off x="7551198" y="5439014"/>
            <a:ext cx="76688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/>
              <a:t>AM</a:t>
            </a:r>
            <a:endParaRPr lang="fa-IR" sz="2500" dirty="0"/>
          </a:p>
        </p:txBody>
      </p:sp>
      <p:sp>
        <p:nvSpPr>
          <p:cNvPr id="35" name="Isosceles Triangle 34">
            <a:hlinkClick r:id="" action="ppaction://hlinkshowjump?jump=previousslide"/>
          </p:cNvPr>
          <p:cNvSpPr/>
          <p:nvPr/>
        </p:nvSpPr>
        <p:spPr>
          <a:xfrm rot="16200000">
            <a:off x="10260720" y="5965117"/>
            <a:ext cx="688975" cy="828675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  </a:t>
            </a:r>
            <a:endParaRPr lang="fa-IR" dirty="0"/>
          </a:p>
        </p:txBody>
      </p:sp>
      <p:sp>
        <p:nvSpPr>
          <p:cNvPr id="36" name="Isosceles Triangle 35">
            <a:hlinkClick r:id="" action="ppaction://hlinkshowjump?jump=nextslide"/>
          </p:cNvPr>
          <p:cNvSpPr/>
          <p:nvPr/>
        </p:nvSpPr>
        <p:spPr>
          <a:xfrm rot="5400000">
            <a:off x="11185439" y="5948448"/>
            <a:ext cx="687387" cy="828675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1" anchor="ctr"/>
          <a:lstStyle/>
          <a:p>
            <a:pPr algn="ctr">
              <a:defRPr/>
            </a:pPr>
            <a:r>
              <a:rPr lang="en-US" dirty="0"/>
              <a:t>N  </a:t>
            </a:r>
            <a:endParaRPr lang="fa-IR" dirty="0"/>
          </a:p>
        </p:txBody>
      </p:sp>
      <p:sp>
        <p:nvSpPr>
          <p:cNvPr id="37" name="Action Button: Home 36">
            <a:hlinkClick r:id="rId4" action="ppaction://hlinksldjump" highlightClick="1"/>
          </p:cNvPr>
          <p:cNvSpPr/>
          <p:nvPr/>
        </p:nvSpPr>
        <p:spPr>
          <a:xfrm>
            <a:off x="202808" y="6114342"/>
            <a:ext cx="838200" cy="609600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1350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12" grpId="0" animBg="1"/>
      <p:bldP spid="13" grpId="0" animBg="1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/>
      <p:bldP spid="23" grpId="0"/>
      <p:bldP spid="24" grpId="0"/>
      <p:bldP spid="25" grpId="0"/>
      <p:bldP spid="39" grpId="0"/>
      <p:bldP spid="40" grpId="0"/>
      <p:bldP spid="41" grpId="0"/>
      <p:bldP spid="48" grpId="0"/>
      <p:bldP spid="49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hlinkClick r:id="" action="ppaction://hlinkshowjump?jump=previousslide"/>
          </p:cNvPr>
          <p:cNvSpPr/>
          <p:nvPr/>
        </p:nvSpPr>
        <p:spPr>
          <a:xfrm rot="16200000">
            <a:off x="10260720" y="5965117"/>
            <a:ext cx="688975" cy="828675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  </a:t>
            </a:r>
            <a:endParaRPr lang="fa-IR" dirty="0"/>
          </a:p>
        </p:txBody>
      </p:sp>
      <p:sp>
        <p:nvSpPr>
          <p:cNvPr id="3" name="Isosceles Triangle 2">
            <a:hlinkClick r:id="" action="ppaction://hlinkshowjump?jump=nextslide"/>
          </p:cNvPr>
          <p:cNvSpPr/>
          <p:nvPr/>
        </p:nvSpPr>
        <p:spPr>
          <a:xfrm rot="5400000">
            <a:off x="11185439" y="5948448"/>
            <a:ext cx="687387" cy="828675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1" anchor="ctr"/>
          <a:lstStyle/>
          <a:p>
            <a:pPr algn="ctr">
              <a:defRPr/>
            </a:pPr>
            <a:r>
              <a:rPr lang="en-US" dirty="0"/>
              <a:t>N  </a:t>
            </a:r>
            <a:endParaRPr lang="fa-IR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202808" y="6114342"/>
            <a:ext cx="838200" cy="609600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5" name="Oval 4"/>
          <p:cNvSpPr/>
          <p:nvPr/>
        </p:nvSpPr>
        <p:spPr>
          <a:xfrm>
            <a:off x="2264229" y="268514"/>
            <a:ext cx="6815138" cy="1228725"/>
          </a:xfrm>
          <a:prstGeom prst="ellips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b="1" dirty="0">
                <a:solidFill>
                  <a:schemeClr val="tx1"/>
                </a:solidFill>
                <a:latin typeface="IranNastaliq" pitchFamily="18" charset="0"/>
                <a:cs typeface="B Nazanin" pitchFamily="2" charset="-78"/>
              </a:rPr>
              <a:t>شکل های متشابه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1608136"/>
            <a:ext cx="12192000" cy="110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>
              <a:defRPr/>
            </a:pPr>
            <a:r>
              <a:rPr lang="fa-IR" sz="2800" b="1" dirty="0">
                <a:solidFill>
                  <a:srgbClr val="7030A0"/>
                </a:solidFill>
              </a:rPr>
              <a:t>هر گاه دو شکل هندسی </a:t>
            </a:r>
            <a:r>
              <a:rPr lang="fa-IR" sz="2800" b="1" dirty="0">
                <a:solidFill>
                  <a:srgbClr val="FF0000"/>
                </a:solidFill>
              </a:rPr>
              <a:t>همه ضلع ها به یک نسبت تغییر کرده باشند</a:t>
            </a:r>
            <a:r>
              <a:rPr lang="fa-IR" sz="2800" b="1" dirty="0">
                <a:solidFill>
                  <a:srgbClr val="7030A0"/>
                </a:solidFill>
              </a:rPr>
              <a:t> و </a:t>
            </a:r>
            <a:r>
              <a:rPr lang="fa-IR" sz="2500" b="1" dirty="0">
                <a:solidFill>
                  <a:srgbClr val="00B050"/>
                </a:solidFill>
              </a:rPr>
              <a:t>اندازه زاویه نیز تغییر نکرده باشد </a:t>
            </a:r>
            <a:r>
              <a:rPr lang="fa-IR" sz="2800" b="1" dirty="0">
                <a:solidFill>
                  <a:srgbClr val="7030A0"/>
                </a:solidFill>
              </a:rPr>
              <a:t>به آن دو شکل متشابه می گویند.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111829" y="2975414"/>
            <a:ext cx="7381875" cy="2876550"/>
            <a:chOff x="1066800" y="2615619"/>
            <a:chExt cx="7381875" cy="2876550"/>
          </a:xfrm>
        </p:grpSpPr>
        <p:pic>
          <p:nvPicPr>
            <p:cNvPr id="8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983494"/>
              <a:ext cx="2674144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615619"/>
              <a:ext cx="4029075" cy="287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228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hlinkClick r:id="" action="ppaction://hlinkshowjump?jump=previousslide"/>
          </p:cNvPr>
          <p:cNvSpPr/>
          <p:nvPr/>
        </p:nvSpPr>
        <p:spPr>
          <a:xfrm rot="16200000">
            <a:off x="10260720" y="5965117"/>
            <a:ext cx="688975" cy="828675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  </a:t>
            </a:r>
            <a:endParaRPr lang="fa-IR" dirty="0"/>
          </a:p>
        </p:txBody>
      </p:sp>
      <p:sp>
        <p:nvSpPr>
          <p:cNvPr id="3" name="Isosceles Triangle 2">
            <a:hlinkClick r:id="" action="ppaction://hlinkshowjump?jump=nextslide"/>
          </p:cNvPr>
          <p:cNvSpPr/>
          <p:nvPr/>
        </p:nvSpPr>
        <p:spPr>
          <a:xfrm rot="5400000">
            <a:off x="11185439" y="5948448"/>
            <a:ext cx="687387" cy="828675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1" anchor="ctr"/>
          <a:lstStyle/>
          <a:p>
            <a:pPr algn="ctr">
              <a:defRPr/>
            </a:pPr>
            <a:r>
              <a:rPr lang="en-US" dirty="0"/>
              <a:t>N  </a:t>
            </a:r>
            <a:endParaRPr lang="fa-IR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202808" y="6114342"/>
            <a:ext cx="838200" cy="609600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5" name="Flowchart: Alternate Process 4"/>
          <p:cNvSpPr/>
          <p:nvPr/>
        </p:nvSpPr>
        <p:spPr>
          <a:xfrm>
            <a:off x="4046538" y="123371"/>
            <a:ext cx="3810000" cy="1066800"/>
          </a:xfrm>
          <a:prstGeom prst="flowChartAlternateProcess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sz="3600" b="1" dirty="0">
                <a:solidFill>
                  <a:schemeClr val="tx1"/>
                </a:solidFill>
              </a:rPr>
              <a:t>تشابه دو چند ضلعی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5714" y="1335314"/>
            <a:ext cx="6274961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000" dirty="0" smtClean="0">
                <a:solidFill>
                  <a:srgbClr val="FF0000"/>
                </a:solidFill>
              </a:rPr>
              <a:t>دو چند ضلعی متشابه گویند اگر:</a:t>
            </a:r>
          </a:p>
          <a:p>
            <a:pPr algn="r"/>
            <a:r>
              <a:rPr lang="fa-IR" sz="3000" dirty="0" smtClean="0">
                <a:solidFill>
                  <a:srgbClr val="FF0000"/>
                </a:solidFill>
              </a:rPr>
              <a:t>1-</a:t>
            </a:r>
            <a:r>
              <a:rPr lang="fa-IR" sz="3000" dirty="0" smtClean="0"/>
              <a:t>اضلاع متناظر متناسب باشد.</a:t>
            </a:r>
          </a:p>
          <a:p>
            <a:pPr algn="r"/>
            <a:r>
              <a:rPr lang="fa-IR" sz="3000" dirty="0" smtClean="0">
                <a:solidFill>
                  <a:srgbClr val="FF0000"/>
                </a:solidFill>
              </a:rPr>
              <a:t>2-</a:t>
            </a:r>
            <a:r>
              <a:rPr lang="fa-IR" sz="3000" dirty="0" smtClean="0"/>
              <a:t>زاویه های متناظر مساوی باشند.</a:t>
            </a:r>
            <a:endParaRPr lang="fa-IR" sz="3000" dirty="0"/>
          </a:p>
        </p:txBody>
      </p:sp>
      <p:sp>
        <p:nvSpPr>
          <p:cNvPr id="9" name="Cloud Callout 8"/>
          <p:cNvSpPr/>
          <p:nvPr/>
        </p:nvSpPr>
        <p:spPr>
          <a:xfrm>
            <a:off x="10883900" y="3210152"/>
            <a:ext cx="838200" cy="685800"/>
          </a:xfrm>
          <a:prstGeom prst="cloudCallout">
            <a:avLst>
              <a:gd name="adj1" fmla="val -64124"/>
              <a:gd name="adj2" fmla="val 3921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fa-IR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086475" y="3099027"/>
            <a:ext cx="4757738" cy="933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>
              <a:defRPr/>
            </a:pPr>
            <a:r>
              <a:rPr lang="fa-IR" sz="2800" b="1" dirty="0">
                <a:solidFill>
                  <a:schemeClr val="tx1"/>
                </a:solidFill>
              </a:rPr>
              <a:t>آیا دو مستطیل داده شده متشابه اند؟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910070" y="4061052"/>
            <a:ext cx="4008437" cy="1381125"/>
            <a:chOff x="124364" y="4810274"/>
            <a:chExt cx="4008051" cy="1381364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724080" y="5283383"/>
              <a:ext cx="2768931" cy="822843"/>
              <a:chOff x="537538" y="5044646"/>
              <a:chExt cx="2768339" cy="822791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37839" y="5060571"/>
                <a:ext cx="1552093" cy="80653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646971" y="5044694"/>
                <a:ext cx="658609" cy="82241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13" name="Picture 6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6277" y="5437039"/>
              <a:ext cx="886138" cy="733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282" y="4816424"/>
              <a:ext cx="886138" cy="733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803" y="4810274"/>
              <a:ext cx="685896" cy="647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364" y="5458064"/>
              <a:ext cx="886138" cy="733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/>
        </p:nvSpPr>
        <p:spPr bwMode="auto">
          <a:xfrm>
            <a:off x="9640888" y="3808639"/>
            <a:ext cx="2068512" cy="71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>
              <a:defRPr/>
            </a:pPr>
            <a:r>
              <a:rPr lang="fa-IR" sz="2800" b="1" dirty="0">
                <a:solidFill>
                  <a:srgbClr val="7030A0"/>
                </a:solidFill>
              </a:rPr>
              <a:t>نسبت طول ها :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8328025" y="3700689"/>
            <a:ext cx="885825" cy="1120775"/>
            <a:chOff x="5944229" y="4985467"/>
            <a:chExt cx="885949" cy="1120387"/>
          </a:xfrm>
        </p:grpSpPr>
        <p:pic>
          <p:nvPicPr>
            <p:cNvPr id="21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4229" y="4985467"/>
              <a:ext cx="885949" cy="1114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1945" y="5458064"/>
              <a:ext cx="685896" cy="647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8882063" y="3700689"/>
            <a:ext cx="1017587" cy="1141413"/>
            <a:chOff x="6239734" y="5006662"/>
            <a:chExt cx="1018808" cy="1142084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9734" y="5006662"/>
              <a:ext cx="885949" cy="1114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646" y="5500956"/>
              <a:ext cx="685896" cy="647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Rectangle 25"/>
          <p:cNvSpPr/>
          <p:nvPr/>
        </p:nvSpPr>
        <p:spPr bwMode="auto">
          <a:xfrm>
            <a:off x="9410059" y="4847484"/>
            <a:ext cx="2312988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>
              <a:defRPr/>
            </a:pPr>
            <a:r>
              <a:rPr lang="fa-IR" sz="2800" b="1" dirty="0">
                <a:solidFill>
                  <a:srgbClr val="7030A0"/>
                </a:solidFill>
              </a:rPr>
              <a:t>نسبت عرض ها :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8376300" y="4773838"/>
            <a:ext cx="885825" cy="1114425"/>
            <a:chOff x="3978449" y="4957249"/>
            <a:chExt cx="885949" cy="1114581"/>
          </a:xfrm>
        </p:grpSpPr>
        <p:pic>
          <p:nvPicPr>
            <p:cNvPr id="28" name="Picture 3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449" y="4957249"/>
              <a:ext cx="885949" cy="1114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372" y="5408622"/>
              <a:ext cx="685896" cy="647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Oval 29"/>
          <p:cNvSpPr/>
          <p:nvPr/>
        </p:nvSpPr>
        <p:spPr>
          <a:xfrm>
            <a:off x="8504621" y="4723039"/>
            <a:ext cx="666750" cy="1082675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163050" y="3646714"/>
            <a:ext cx="666750" cy="1082675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2425700" y="3200627"/>
            <a:ext cx="4105275" cy="719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>
              <a:defRPr/>
            </a:pPr>
            <a:r>
              <a:rPr lang="fa-IR" sz="2800" b="1" dirty="0">
                <a:solidFill>
                  <a:srgbClr val="FF0000"/>
                </a:solidFill>
              </a:rPr>
              <a:t>خیر چون اضلاع متناسب نیست</a:t>
            </a:r>
          </a:p>
        </p:txBody>
      </p:sp>
    </p:spTree>
    <p:extLst>
      <p:ext uri="{BB962C8B-B14F-4D97-AF65-F5344CB8AC3E}">
        <p14:creationId xmlns:p14="http://schemas.microsoft.com/office/powerpoint/2010/main" val="3956592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9" grpId="0"/>
      <p:bldP spid="26" grpId="0"/>
      <p:bldP spid="30" grpId="0" animBg="1"/>
      <p:bldP spid="31" grpId="0" animBg="1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hlinkClick r:id="" action="ppaction://hlinkshowjump?jump=previousslide"/>
          </p:cNvPr>
          <p:cNvSpPr/>
          <p:nvPr/>
        </p:nvSpPr>
        <p:spPr>
          <a:xfrm rot="16200000">
            <a:off x="10387329" y="6005598"/>
            <a:ext cx="688975" cy="828675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  </a:t>
            </a:r>
            <a:endParaRPr lang="fa-IR" dirty="0"/>
          </a:p>
        </p:txBody>
      </p:sp>
      <p:sp>
        <p:nvSpPr>
          <p:cNvPr id="3" name="Isosceles Triangle 2">
            <a:hlinkClick r:id="" action="ppaction://hlinkshowjump?jump=nextslide"/>
          </p:cNvPr>
          <p:cNvSpPr/>
          <p:nvPr/>
        </p:nvSpPr>
        <p:spPr>
          <a:xfrm rot="5400000">
            <a:off x="11326115" y="6004804"/>
            <a:ext cx="687387" cy="828675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1" anchor="ctr"/>
          <a:lstStyle/>
          <a:p>
            <a:pPr algn="ctr">
              <a:defRPr/>
            </a:pPr>
            <a:r>
              <a:rPr lang="en-US" dirty="0"/>
              <a:t>N  </a:t>
            </a:r>
            <a:endParaRPr lang="fa-IR" dirty="0"/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202808" y="6114342"/>
            <a:ext cx="838200" cy="609600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25464" cy="3774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25464" y="0"/>
            <a:ext cx="49665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800" dirty="0" smtClean="0">
                <a:solidFill>
                  <a:srgbClr val="FF0000"/>
                </a:solidFill>
              </a:rPr>
              <a:t>خانه ها مربع به ضلع 1 سانتی متر است.</a:t>
            </a:r>
            <a:endParaRPr lang="fa-IR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2635725">
            <a:off x="1744395" y="213731"/>
            <a:ext cx="365760" cy="410678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Arc 7"/>
          <p:cNvSpPr/>
          <p:nvPr/>
        </p:nvSpPr>
        <p:spPr>
          <a:xfrm rot="3443688">
            <a:off x="-106682" y="1169796"/>
            <a:ext cx="419100" cy="1434904"/>
          </a:xfrm>
          <a:prstGeom prst="arc">
            <a:avLst>
              <a:gd name="adj1" fmla="val 15765776"/>
              <a:gd name="adj2" fmla="val 205484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Arc 8"/>
          <p:cNvSpPr/>
          <p:nvPr/>
        </p:nvSpPr>
        <p:spPr>
          <a:xfrm rot="10167842">
            <a:off x="3307796" y="720052"/>
            <a:ext cx="419100" cy="1434904"/>
          </a:xfrm>
          <a:prstGeom prst="arc">
            <a:avLst>
              <a:gd name="adj1" fmla="val 16200000"/>
              <a:gd name="adj2" fmla="val 205484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202808" y="3240465"/>
            <a:ext cx="419100" cy="2532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ectangle 10"/>
          <p:cNvSpPr/>
          <p:nvPr/>
        </p:nvSpPr>
        <p:spPr>
          <a:xfrm>
            <a:off x="3180140" y="3240465"/>
            <a:ext cx="432592" cy="2532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214211" y="2905409"/>
            <a:ext cx="5337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FF0000"/>
                </a:solidFill>
              </a:rPr>
              <a:t>90</a:t>
            </a:r>
            <a:endParaRPr lang="fa-IR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2607" y="2905408"/>
            <a:ext cx="5337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FF0000"/>
                </a:solidFill>
              </a:rPr>
              <a:t>90</a:t>
            </a:r>
            <a:endParaRPr lang="fa-IR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0464" y="607307"/>
            <a:ext cx="5136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FF0000"/>
                </a:solidFill>
              </a:rPr>
              <a:t>90</a:t>
            </a:r>
            <a:endParaRPr lang="fa-IR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7829" y="1719512"/>
            <a:ext cx="7219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FF0000"/>
                </a:solidFill>
              </a:rPr>
              <a:t>135</a:t>
            </a:r>
            <a:endParaRPr lang="fa-IR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6969" y="1719512"/>
            <a:ext cx="7219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FF0000"/>
                </a:solidFill>
              </a:rPr>
              <a:t>135</a:t>
            </a:r>
            <a:endParaRPr lang="fa-IR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0180" y="1262896"/>
            <a:ext cx="50868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FF0000"/>
                </a:solidFill>
              </a:rPr>
              <a:t>90</a:t>
            </a:r>
            <a:endParaRPr lang="fa-IR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49693" y="2167831"/>
            <a:ext cx="5337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FF0000"/>
                </a:solidFill>
              </a:rPr>
              <a:t>90</a:t>
            </a:r>
            <a:endParaRPr lang="fa-IR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61831" y="2157461"/>
            <a:ext cx="4993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FF0000"/>
                </a:solidFill>
              </a:rPr>
              <a:t>90</a:t>
            </a:r>
            <a:endParaRPr lang="fa-IR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66372" y="1633270"/>
            <a:ext cx="72194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FF0000"/>
                </a:solidFill>
              </a:rPr>
              <a:t>135</a:t>
            </a:r>
            <a:endParaRPr lang="fa-IR" sz="2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52861" y="1651463"/>
            <a:ext cx="59955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FF0000"/>
                </a:solidFill>
              </a:rPr>
              <a:t>135</a:t>
            </a:r>
            <a:endParaRPr lang="fa-IR" sz="20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2607146">
            <a:off x="6034023" y="1073706"/>
            <a:ext cx="361000" cy="26345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Rectangle 22"/>
          <p:cNvSpPr/>
          <p:nvPr/>
        </p:nvSpPr>
        <p:spPr>
          <a:xfrm>
            <a:off x="5359791" y="2450371"/>
            <a:ext cx="351692" cy="20842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Rectangle 23"/>
          <p:cNvSpPr/>
          <p:nvPr/>
        </p:nvSpPr>
        <p:spPr>
          <a:xfrm>
            <a:off x="6752492" y="2450371"/>
            <a:ext cx="281354" cy="19435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Arc 24"/>
          <p:cNvSpPr/>
          <p:nvPr/>
        </p:nvSpPr>
        <p:spPr>
          <a:xfrm rot="3819340">
            <a:off x="5099863" y="1476898"/>
            <a:ext cx="358726" cy="587590"/>
          </a:xfrm>
          <a:prstGeom prst="arc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" name="Arc 25"/>
          <p:cNvSpPr/>
          <p:nvPr/>
        </p:nvSpPr>
        <p:spPr>
          <a:xfrm rot="11995121">
            <a:off x="6797360" y="1449854"/>
            <a:ext cx="472972" cy="478889"/>
          </a:xfrm>
          <a:prstGeom prst="arc">
            <a:avLst>
              <a:gd name="adj1" fmla="val 14775828"/>
              <a:gd name="adj2" fmla="val 0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7" name="TextBox 26"/>
          <p:cNvSpPr txBox="1"/>
          <p:nvPr/>
        </p:nvSpPr>
        <p:spPr>
          <a:xfrm>
            <a:off x="1581357" y="3535969"/>
            <a:ext cx="2954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smtClean="0">
                <a:solidFill>
                  <a:srgbClr val="FF0000"/>
                </a:solidFill>
              </a:rPr>
              <a:t>4</a:t>
            </a:r>
            <a:endParaRPr lang="fa-IR" sz="250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12732" y="2347493"/>
            <a:ext cx="3502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FF0000"/>
                </a:solidFill>
              </a:rPr>
              <a:t>2</a:t>
            </a:r>
            <a:endParaRPr lang="fa-IR" sz="2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65735" y="2375334"/>
            <a:ext cx="3372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200" dirty="0" smtClean="0">
                <a:solidFill>
                  <a:srgbClr val="FF0000"/>
                </a:solidFill>
              </a:rPr>
              <a:t>2</a:t>
            </a:r>
            <a:endParaRPr lang="fa-IR" sz="22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35529" y="565562"/>
            <a:ext cx="729393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√</a:t>
            </a:r>
            <a:r>
              <a:rPr lang="fa-IR" sz="2500" dirty="0">
                <a:solidFill>
                  <a:srgbClr val="FF0000"/>
                </a:solidFill>
              </a:rPr>
              <a:t> </a:t>
            </a:r>
            <a:r>
              <a:rPr lang="fa-IR" sz="2500" dirty="0" smtClean="0">
                <a:solidFill>
                  <a:srgbClr val="FF0000"/>
                </a:solidFill>
              </a:rPr>
              <a:t>8</a:t>
            </a:r>
            <a:endParaRPr lang="fa-IR" sz="25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5963" y="538097"/>
            <a:ext cx="60898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</a:rPr>
              <a:t>√</a:t>
            </a:r>
            <a:r>
              <a:rPr lang="fa-IR" sz="2500" dirty="0">
                <a:solidFill>
                  <a:srgbClr val="FF0000"/>
                </a:solidFill>
              </a:rPr>
              <a:t> </a:t>
            </a:r>
            <a:r>
              <a:rPr lang="fa-IR" sz="2500" dirty="0" smtClean="0">
                <a:solidFill>
                  <a:srgbClr val="FF0000"/>
                </a:solidFill>
              </a:rPr>
              <a:t>8</a:t>
            </a:r>
            <a:endParaRPr lang="fa-IR" sz="25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1609" y="1068972"/>
            <a:ext cx="73369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√</a:t>
            </a:r>
            <a:r>
              <a:rPr lang="fa-IR" sz="2500" dirty="0">
                <a:solidFill>
                  <a:srgbClr val="FF0000"/>
                </a:solidFill>
              </a:rPr>
              <a:t> </a:t>
            </a:r>
            <a:r>
              <a:rPr lang="fa-IR" sz="2500" dirty="0" smtClean="0">
                <a:solidFill>
                  <a:srgbClr val="FF0000"/>
                </a:solidFill>
              </a:rPr>
              <a:t>2</a:t>
            </a:r>
            <a:endParaRPr lang="fa-IR" sz="25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20535" y="918431"/>
            <a:ext cx="630049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√</a:t>
            </a:r>
            <a:r>
              <a:rPr lang="fa-IR" sz="2500" dirty="0">
                <a:solidFill>
                  <a:srgbClr val="FF0000"/>
                </a:solidFill>
              </a:rPr>
              <a:t> </a:t>
            </a:r>
            <a:r>
              <a:rPr lang="fa-IR" sz="2500" dirty="0" smtClean="0">
                <a:solidFill>
                  <a:srgbClr val="FF0000"/>
                </a:solidFill>
              </a:rPr>
              <a:t>2</a:t>
            </a:r>
            <a:endParaRPr lang="fa-IR" sz="2500" dirty="0">
              <a:solidFill>
                <a:srgbClr val="FF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687472" y="649619"/>
            <a:ext cx="284105" cy="829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986508" y="693831"/>
            <a:ext cx="284105" cy="829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529335" y="1197136"/>
            <a:ext cx="284105" cy="829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674505" y="1068972"/>
            <a:ext cx="284105" cy="829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992894" y="2644726"/>
            <a:ext cx="35049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19967" y="1929195"/>
            <a:ext cx="3516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FF0000"/>
                </a:solidFill>
              </a:rPr>
              <a:t>1</a:t>
            </a:r>
            <a:endParaRPr lang="fa-IR" sz="24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03159" y="1921013"/>
            <a:ext cx="3516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FF0000"/>
                </a:solidFill>
              </a:rPr>
              <a:t>1</a:t>
            </a:r>
            <a:endParaRPr lang="fa-IR" sz="24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15958" y="552005"/>
            <a:ext cx="4712487" cy="20159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500" dirty="0" smtClean="0">
                <a:solidFill>
                  <a:srgbClr val="FF0000"/>
                </a:solidFill>
              </a:rPr>
              <a:t>الف)</a:t>
            </a:r>
            <a:r>
              <a:rPr lang="fa-IR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اندازه ضلع ها وزاویه ها را بنویسید.</a:t>
            </a:r>
          </a:p>
          <a:p>
            <a:pPr algn="r"/>
            <a:r>
              <a:rPr lang="fa-IR" sz="2500" dirty="0" smtClean="0">
                <a:solidFill>
                  <a:srgbClr val="FF0000"/>
                </a:solidFill>
              </a:rPr>
              <a:t>ب)</a:t>
            </a:r>
            <a:r>
              <a:rPr lang="fa-IR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چه رابطه ای بین اضلاع در شکل وجود دارد؟</a:t>
            </a:r>
          </a:p>
          <a:p>
            <a:pPr algn="r"/>
            <a:r>
              <a:rPr lang="fa-IR" sz="2500" dirty="0" smtClean="0">
                <a:solidFill>
                  <a:srgbClr val="FF0000"/>
                </a:solidFill>
              </a:rPr>
              <a:t>ج)</a:t>
            </a:r>
            <a:r>
              <a:rPr lang="fa-IR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چه رابطه ای بین زاویه های متناظر در شکل وجود دارد؟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25405" y="4240469"/>
            <a:ext cx="5740815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5000" dirty="0" smtClean="0"/>
              <a:t>الف- درشکل</a:t>
            </a:r>
          </a:p>
          <a:p>
            <a:pPr algn="r"/>
            <a:r>
              <a:rPr lang="fa-IR" sz="5000" dirty="0" smtClean="0"/>
              <a:t>ب- اضلاع متناسب هستند.</a:t>
            </a:r>
          </a:p>
          <a:p>
            <a:pPr algn="r"/>
            <a:r>
              <a:rPr lang="fa-IR" sz="5000" dirty="0" smtClean="0"/>
              <a:t>ج- برابراند</a:t>
            </a:r>
            <a:endParaRPr lang="fa-IR" sz="5000" dirty="0"/>
          </a:p>
        </p:txBody>
      </p:sp>
      <p:sp>
        <p:nvSpPr>
          <p:cNvPr id="46" name="TextBox 45"/>
          <p:cNvSpPr txBox="1"/>
          <p:nvPr/>
        </p:nvSpPr>
        <p:spPr>
          <a:xfrm>
            <a:off x="8667524" y="3788769"/>
            <a:ext cx="1016217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000" dirty="0" smtClean="0">
                <a:solidFill>
                  <a:srgbClr val="FF0000"/>
                </a:solidFill>
              </a:rPr>
              <a:t>جواب</a:t>
            </a:r>
            <a:endParaRPr lang="fa-IR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3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hlinkClick r:id="" action="ppaction://hlinkshowjump?jump=previousslide"/>
          </p:cNvPr>
          <p:cNvSpPr/>
          <p:nvPr/>
        </p:nvSpPr>
        <p:spPr>
          <a:xfrm rot="16200000">
            <a:off x="10410312" y="6016820"/>
            <a:ext cx="688975" cy="828675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  </a:t>
            </a:r>
            <a:endParaRPr lang="fa-IR" dirty="0"/>
          </a:p>
        </p:txBody>
      </p:sp>
      <p:sp>
        <p:nvSpPr>
          <p:cNvPr id="3" name="Isosceles Triangle 2">
            <a:hlinkClick r:id="" action="ppaction://hlinkshowjump?jump=nextslide"/>
          </p:cNvPr>
          <p:cNvSpPr/>
          <p:nvPr/>
        </p:nvSpPr>
        <p:spPr>
          <a:xfrm rot="5400000">
            <a:off x="11335031" y="6000151"/>
            <a:ext cx="687387" cy="828675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1" anchor="ctr"/>
          <a:lstStyle/>
          <a:p>
            <a:pPr algn="ctr">
              <a:defRPr/>
            </a:pPr>
            <a:r>
              <a:rPr lang="en-US" dirty="0"/>
              <a:t>N  </a:t>
            </a:r>
            <a:endParaRPr lang="fa-IR" dirty="0"/>
          </a:p>
        </p:txBody>
      </p:sp>
      <p:sp>
        <p:nvSpPr>
          <p:cNvPr id="4" name="Action Button: Home 3">
            <a:hlinkClick r:id="" action="ppaction://noaction" highlightClick="1"/>
          </p:cNvPr>
          <p:cNvSpPr/>
          <p:nvPr/>
        </p:nvSpPr>
        <p:spPr>
          <a:xfrm>
            <a:off x="59306" y="6193766"/>
            <a:ext cx="838200" cy="609600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496" y="260270"/>
            <a:ext cx="8784976" cy="62382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26496" y="5501148"/>
            <a:ext cx="8784976" cy="997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114" t="84405" r="8419"/>
          <a:stretch/>
        </p:blipFill>
        <p:spPr>
          <a:xfrm>
            <a:off x="1777029" y="5600250"/>
            <a:ext cx="7683909" cy="97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0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65666" y="6182591"/>
            <a:ext cx="838200" cy="609600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3" name="Isosceles Triangle 2">
            <a:hlinkClick r:id="" action="ppaction://hlinkshowjump?jump=previousslide"/>
          </p:cNvPr>
          <p:cNvSpPr/>
          <p:nvPr/>
        </p:nvSpPr>
        <p:spPr>
          <a:xfrm rot="16200000">
            <a:off x="10518054" y="6033366"/>
            <a:ext cx="688975" cy="828675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  </a:t>
            </a:r>
            <a:endParaRPr lang="fa-IR" dirty="0"/>
          </a:p>
        </p:txBody>
      </p:sp>
      <p:sp>
        <p:nvSpPr>
          <p:cNvPr id="4" name="Isosceles Triangle 3">
            <a:hlinkClick r:id="" action="ppaction://hlinkshowjump?jump=nextslide"/>
          </p:cNvPr>
          <p:cNvSpPr/>
          <p:nvPr/>
        </p:nvSpPr>
        <p:spPr>
          <a:xfrm rot="5400000">
            <a:off x="11400199" y="6023624"/>
            <a:ext cx="687387" cy="828675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N  </a:t>
            </a:r>
            <a:endParaRPr lang="fa-IR" dirty="0"/>
          </a:p>
        </p:txBody>
      </p:sp>
      <p:sp>
        <p:nvSpPr>
          <p:cNvPr id="5" name="Oval 4"/>
          <p:cNvSpPr/>
          <p:nvPr/>
        </p:nvSpPr>
        <p:spPr>
          <a:xfrm>
            <a:off x="4073308" y="106434"/>
            <a:ext cx="3136901" cy="928687"/>
          </a:xfrm>
          <a:prstGeom prst="ellips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b="1" dirty="0" smtClean="0">
                <a:solidFill>
                  <a:schemeClr val="tx1"/>
                </a:solidFill>
                <a:latin typeface="IranNastaliq" pitchFamily="18" charset="0"/>
                <a:cs typeface="B Nazanin" pitchFamily="2" charset="-78"/>
              </a:rPr>
              <a:t>استدلال</a:t>
            </a:r>
            <a:endParaRPr lang="fa-IR" sz="4000" b="1" dirty="0">
              <a:solidFill>
                <a:schemeClr val="tx1"/>
              </a:solidFill>
              <a:latin typeface="IranNastaliq" pitchFamily="18" charset="0"/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5436" y="2321211"/>
            <a:ext cx="9607479" cy="545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>
              <a:defRPr/>
            </a:pPr>
            <a:r>
              <a:rPr lang="fa-IR" sz="3000" b="1" dirty="0">
                <a:solidFill>
                  <a:schemeClr val="tx1"/>
                </a:solidFill>
              </a:rPr>
              <a:t>به استدالی که درستی موضوع یا مسئله ای را مشخص کند </a:t>
            </a:r>
            <a:r>
              <a:rPr lang="fa-IR" sz="3000" b="1" dirty="0">
                <a:solidFill>
                  <a:srgbClr val="00B050"/>
                </a:solidFill>
              </a:rPr>
              <a:t>اثبات </a:t>
            </a:r>
            <a:r>
              <a:rPr lang="fa-IR" sz="3000" b="1" dirty="0">
                <a:solidFill>
                  <a:schemeClr val="tx1"/>
                </a:solidFill>
              </a:rPr>
              <a:t>می گوییم.</a:t>
            </a:r>
          </a:p>
        </p:txBody>
      </p:sp>
      <p:sp>
        <p:nvSpPr>
          <p:cNvPr id="7" name="Rectangle 6"/>
          <p:cNvSpPr/>
          <p:nvPr/>
        </p:nvSpPr>
        <p:spPr>
          <a:xfrm>
            <a:off x="2463800" y="3010293"/>
            <a:ext cx="8619115" cy="1025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fa-IR" sz="2600" b="1" dirty="0">
                <a:solidFill>
                  <a:srgbClr val="00B050"/>
                </a:solidFill>
              </a:rPr>
              <a:t>رسم شکل </a:t>
            </a:r>
            <a:r>
              <a:rPr lang="fa-IR" sz="2600" b="1" dirty="0">
                <a:solidFill>
                  <a:schemeClr val="tx1"/>
                </a:solidFill>
              </a:rPr>
              <a:t>در هندسه کمک زیادی به فهم مسئله و تشخیص راه حل ها می کند. </a:t>
            </a:r>
            <a:r>
              <a:rPr lang="fa-IR" sz="2600" b="1" dirty="0" smtClean="0">
                <a:solidFill>
                  <a:schemeClr val="tx1"/>
                </a:solidFill>
              </a:rPr>
              <a:t>   اما همواره مشاهده </a:t>
            </a:r>
            <a:r>
              <a:rPr lang="fa-IR" sz="2600" b="1" dirty="0">
                <a:solidFill>
                  <a:schemeClr val="tx1"/>
                </a:solidFill>
              </a:rPr>
              <a:t>شکل ها </a:t>
            </a:r>
            <a:r>
              <a:rPr lang="fa-IR" sz="2600" b="1" dirty="0">
                <a:solidFill>
                  <a:srgbClr val="00B050"/>
                </a:solidFill>
              </a:rPr>
              <a:t>قابل اطمینان نیست.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" y="1101796"/>
            <a:ext cx="12028562" cy="110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>
              <a:defRPr/>
            </a:pPr>
            <a:r>
              <a:rPr lang="fa-IR" sz="2800" b="1" dirty="0">
                <a:solidFill>
                  <a:srgbClr val="FF0000"/>
                </a:solidFill>
              </a:rPr>
              <a:t>* استدلال * </a:t>
            </a:r>
            <a:r>
              <a:rPr lang="fa-IR" sz="2800" b="1" dirty="0">
                <a:solidFill>
                  <a:srgbClr val="7030A0"/>
                </a:solidFill>
              </a:rPr>
              <a:t>یعنی دلیل آوردن و استفاده از دانسته های قبلی برای معلوم کردن موضوعی که در ابتدا مجهول بوده است 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17162" y="3961677"/>
            <a:ext cx="1874838" cy="78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fa-IR" sz="3200" b="1" dirty="0">
                <a:solidFill>
                  <a:srgbClr val="3333FF"/>
                </a:solidFill>
              </a:rPr>
              <a:t>مثال نقض :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0191" y="4130938"/>
            <a:ext cx="9854550" cy="473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>
              <a:defRPr/>
            </a:pPr>
            <a:r>
              <a:rPr lang="fa-IR" sz="2400" b="1" dirty="0">
                <a:solidFill>
                  <a:schemeClr val="tx1"/>
                </a:solidFill>
              </a:rPr>
              <a:t>یکی از روش های رد ادعاهای ریاضی </a:t>
            </a:r>
            <a:r>
              <a:rPr lang="fa-IR" sz="2400" b="1" dirty="0">
                <a:solidFill>
                  <a:srgbClr val="FF0000"/>
                </a:solidFill>
              </a:rPr>
              <a:t>مثال نقض </a:t>
            </a:r>
            <a:r>
              <a:rPr lang="fa-IR" sz="2400" b="1" dirty="0">
                <a:solidFill>
                  <a:schemeClr val="tx1"/>
                </a:solidFill>
              </a:rPr>
              <a:t>است. </a:t>
            </a:r>
            <a:r>
              <a:rPr lang="fa-IR" sz="2400" b="1" dirty="0">
                <a:solidFill>
                  <a:srgbClr val="7030A0"/>
                </a:solidFill>
              </a:rPr>
              <a:t>(نادرست بودن آن را مشخص می کند )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11243187" y="4734791"/>
            <a:ext cx="838200" cy="685800"/>
          </a:xfrm>
          <a:prstGeom prst="cloudCallout">
            <a:avLst>
              <a:gd name="adj1" fmla="val -64124"/>
              <a:gd name="adj2" fmla="val 3921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fa-IR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40728" y="4713212"/>
            <a:ext cx="7588827" cy="1025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fa-IR" sz="2400" b="1" dirty="0">
                <a:solidFill>
                  <a:schemeClr val="tx1"/>
                </a:solidFill>
              </a:rPr>
              <a:t>«اگر دو زاویه مکمل باشند حتما اختلاف آن ها زاویه ای تند است»</a:t>
            </a:r>
          </a:p>
          <a:p>
            <a:pPr algn="ctr">
              <a:defRPr/>
            </a:pPr>
            <a:r>
              <a:rPr lang="fa-IR" sz="2400" b="1" dirty="0">
                <a:solidFill>
                  <a:schemeClr val="tx1"/>
                </a:solidFill>
              </a:rPr>
              <a:t>آیا ادعا داده شده درست است؟ با یک مثال ادعا داده شده را نقض کنید.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36524" y="4812431"/>
            <a:ext cx="1550837" cy="42480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4" y="5561878"/>
            <a:ext cx="2352676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328" y="5592041"/>
            <a:ext cx="23526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336472" y="4825925"/>
            <a:ext cx="3749465" cy="41131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053" y="5733329"/>
            <a:ext cx="21923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>
          <a:xfrm>
            <a:off x="7790441" y="5733329"/>
            <a:ext cx="481012" cy="492125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16491" y="5196458"/>
            <a:ext cx="860425" cy="542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fa-IR" sz="3200" b="1" dirty="0">
                <a:solidFill>
                  <a:srgbClr val="FF0000"/>
                </a:solidFill>
              </a:rPr>
              <a:t>خیر</a:t>
            </a:r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103" y="5699991"/>
            <a:ext cx="9445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466" y="5680941"/>
            <a:ext cx="9445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363" y="2206696"/>
            <a:ext cx="1700634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362" y="2943296"/>
            <a:ext cx="1700634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86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0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 animBg="1"/>
      <p:bldP spid="13" grpId="1" animBg="1"/>
      <p:bldP spid="16" grpId="0" animBg="1"/>
      <p:bldP spid="16" grpId="1" animBg="1"/>
      <p:bldP spid="18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hlinkClick r:id="" action="ppaction://hlinkshowjump?jump=nextslide"/>
          </p:cNvPr>
          <p:cNvSpPr/>
          <p:nvPr/>
        </p:nvSpPr>
        <p:spPr>
          <a:xfrm rot="5400000">
            <a:off x="11269846" y="5962516"/>
            <a:ext cx="687387" cy="828675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N  </a:t>
            </a:r>
            <a:endParaRPr lang="fa-IR" dirty="0"/>
          </a:p>
        </p:txBody>
      </p:sp>
      <p:sp>
        <p:nvSpPr>
          <p:cNvPr id="4" name="Isosceles Triangle 3">
            <a:hlinkClick r:id="" action="ppaction://hlinkshowjump?jump=previousslide"/>
          </p:cNvPr>
          <p:cNvSpPr/>
          <p:nvPr/>
        </p:nvSpPr>
        <p:spPr>
          <a:xfrm rot="16200000">
            <a:off x="10345127" y="5979185"/>
            <a:ext cx="688975" cy="828675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  </a:t>
            </a:r>
            <a:endParaRPr lang="fa-IR" dirty="0"/>
          </a:p>
        </p:txBody>
      </p:sp>
      <p:sp>
        <p:nvSpPr>
          <p:cNvPr id="5" name="Cloud Callout 4"/>
          <p:cNvSpPr/>
          <p:nvPr/>
        </p:nvSpPr>
        <p:spPr>
          <a:xfrm>
            <a:off x="11103952" y="110197"/>
            <a:ext cx="838200" cy="685800"/>
          </a:xfrm>
          <a:prstGeom prst="cloudCallout">
            <a:avLst>
              <a:gd name="adj1" fmla="val -64124"/>
              <a:gd name="adj2" fmla="val 3921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fa-IR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34010"/>
            <a:ext cx="11019815" cy="1025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>
              <a:defRPr/>
            </a:pPr>
            <a:r>
              <a:rPr lang="fa-IR" sz="2600" b="1" dirty="0">
                <a:solidFill>
                  <a:schemeClr val="tx1"/>
                </a:solidFill>
              </a:rPr>
              <a:t>کدام یک از استدلال های زیر می تواند دلیل منطقی برای اتفاق نوشته شده باشد؟ ان ها را مشخص کنید.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139080"/>
              </p:ext>
            </p:extLst>
          </p:nvPr>
        </p:nvGraphicFramePr>
        <p:xfrm>
          <a:off x="166919" y="1117464"/>
          <a:ext cx="11830796" cy="189071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84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6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2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87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421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/>
                        <a:t>غیرمنطقی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43" marB="45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/>
                        <a:t>منطقی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43" marB="45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/>
                        <a:t>استدلال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43" marB="45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/>
                        <a:t>اتفاق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43" marB="4574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431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8" marR="91448" marT="45743" marB="4574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8" marR="91448" marT="45743" marB="45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نقص فنی ماشین</a:t>
                      </a:r>
                      <a:endParaRPr lang="en-US" sz="2400" b="1" dirty="0"/>
                    </a:p>
                  </a:txBody>
                  <a:tcPr marL="91448" marR="91448" marT="45743" marB="45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تصادف  منجر به مرگ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43" marB="4574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431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8" marR="91448" marT="45743" marB="4574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8" marR="91448" marT="45743" marB="45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روشن بودن لامپ اضافی</a:t>
                      </a:r>
                      <a:endParaRPr lang="en-US" sz="2400" b="1" dirty="0"/>
                    </a:p>
                  </a:txBody>
                  <a:tcPr marL="91448" marR="91448" marT="45743" marB="45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بالا رفتن هزینه برق</a:t>
                      </a:r>
                      <a:endParaRPr lang="en-US" sz="2400" b="1" dirty="0"/>
                    </a:p>
                  </a:txBody>
                  <a:tcPr marL="91448" marR="91448" marT="45743" marB="4574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431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8" marR="91448" marT="45743" marB="4574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8" marR="91448" marT="45743" marB="45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نحس بودن این روز</a:t>
                      </a:r>
                      <a:endParaRPr lang="en-US" sz="2400" b="1" dirty="0"/>
                    </a:p>
                  </a:txBody>
                  <a:tcPr marL="91448" marR="91448" marT="45743" marB="45743"/>
                </a:tc>
                <a:tc>
                  <a:txBody>
                    <a:bodyPr/>
                    <a:lstStyle/>
                    <a:p>
                      <a:r>
                        <a:rPr lang="fa-IR" sz="2400" dirty="0" smtClean="0"/>
                        <a:t>بیرون</a:t>
                      </a:r>
                      <a:r>
                        <a:rPr lang="fa-IR" sz="2400" baseline="0" dirty="0" smtClean="0"/>
                        <a:t> رفتن روز سیزده بدر</a:t>
                      </a:r>
                      <a:endParaRPr lang="en-US" sz="2400" b="1" dirty="0"/>
                    </a:p>
                  </a:txBody>
                  <a:tcPr marL="91448" marR="91448" marT="45743" marB="4574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کادر متن چک مارک"/>
          <p:cNvSpPr txBox="1">
            <a:spLocks noChangeArrowheads="1"/>
          </p:cNvSpPr>
          <p:nvPr/>
        </p:nvSpPr>
        <p:spPr bwMode="auto">
          <a:xfrm>
            <a:off x="2986992" y="1574849"/>
            <a:ext cx="498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rgbClr val="FF0000"/>
                </a:solidFill>
              </a:rPr>
              <a:t>✓</a:t>
            </a:r>
            <a:endParaRPr lang="fa-IR" sz="4000" b="1" dirty="0">
              <a:solidFill>
                <a:srgbClr val="FF0000"/>
              </a:solidFill>
            </a:endParaRPr>
          </a:p>
        </p:txBody>
      </p:sp>
      <p:sp>
        <p:nvSpPr>
          <p:cNvPr id="9" name="کادر متن چک مارک"/>
          <p:cNvSpPr txBox="1">
            <a:spLocks noChangeArrowheads="1"/>
          </p:cNvSpPr>
          <p:nvPr/>
        </p:nvSpPr>
        <p:spPr bwMode="auto">
          <a:xfrm>
            <a:off x="2986992" y="2033929"/>
            <a:ext cx="498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rgbClr val="FF0000"/>
                </a:solidFill>
              </a:rPr>
              <a:t>✓</a:t>
            </a:r>
            <a:endParaRPr lang="fa-IR" sz="4000" b="1" dirty="0">
              <a:solidFill>
                <a:srgbClr val="FF0000"/>
              </a:solidFill>
            </a:endParaRPr>
          </a:p>
        </p:txBody>
      </p:sp>
      <p:sp>
        <p:nvSpPr>
          <p:cNvPr id="10" name="کادر متن چک مارک"/>
          <p:cNvSpPr txBox="1">
            <a:spLocks noChangeArrowheads="1"/>
          </p:cNvSpPr>
          <p:nvPr/>
        </p:nvSpPr>
        <p:spPr bwMode="auto">
          <a:xfrm>
            <a:off x="882881" y="2498194"/>
            <a:ext cx="498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rgbClr val="FF0000"/>
                </a:solidFill>
              </a:rPr>
              <a:t>✓</a:t>
            </a:r>
            <a:endParaRPr lang="fa-IR" sz="4000" b="1" dirty="0">
              <a:solidFill>
                <a:srgbClr val="FF0000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11115065" y="3132797"/>
            <a:ext cx="838200" cy="685800"/>
          </a:xfrm>
          <a:prstGeom prst="cloudCallout">
            <a:avLst>
              <a:gd name="adj1" fmla="val -64124"/>
              <a:gd name="adj2" fmla="val 3921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fa-IR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44389" y="3156610"/>
            <a:ext cx="6677025" cy="1025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fa-IR" sz="2600" b="1" dirty="0">
                <a:solidFill>
                  <a:schemeClr val="tx1"/>
                </a:solidFill>
              </a:rPr>
              <a:t>حامد گفت :«مجذور هر عدد صحیح یک عدد طبیعی است.»</a:t>
            </a:r>
          </a:p>
          <a:p>
            <a:pPr algn="r">
              <a:defRPr/>
            </a:pPr>
            <a:r>
              <a:rPr lang="fa-IR" sz="2600" b="1" dirty="0">
                <a:solidFill>
                  <a:schemeClr val="tx1"/>
                </a:solidFill>
              </a:rPr>
              <a:t>     با یک مثال ادعای او را نقض کنید.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627" y="3926547"/>
            <a:ext cx="16954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101864" y="3325677"/>
            <a:ext cx="2492301" cy="410371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383" y="3941629"/>
            <a:ext cx="169703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390" y="4007510"/>
            <a:ext cx="944562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527" y="4007510"/>
            <a:ext cx="94456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783236" y="3322900"/>
            <a:ext cx="2257952" cy="43259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6965339" y="3945375"/>
            <a:ext cx="1695450" cy="819150"/>
            <a:chOff x="4058751" y="3973116"/>
            <a:chExt cx="1695687" cy="819264"/>
          </a:xfrm>
        </p:grpSpPr>
        <p:pic>
          <p:nvPicPr>
            <p:cNvPr id="20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8751" y="3973116"/>
              <a:ext cx="1695687" cy="819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Straight Connector 20"/>
            <p:cNvCxnSpPr/>
            <p:nvPr/>
          </p:nvCxnSpPr>
          <p:spPr>
            <a:xfrm flipH="1">
              <a:off x="4800217" y="4096958"/>
              <a:ext cx="109553" cy="3985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Cloud Callout 21"/>
          <p:cNvSpPr/>
          <p:nvPr/>
        </p:nvSpPr>
        <p:spPr>
          <a:xfrm>
            <a:off x="11159515" y="4437722"/>
            <a:ext cx="838200" cy="685800"/>
          </a:xfrm>
          <a:prstGeom prst="cloudCallout">
            <a:avLst>
              <a:gd name="adj1" fmla="val -64124"/>
              <a:gd name="adj2" fmla="val 392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fa-IR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02549" y="4461089"/>
            <a:ext cx="8019904" cy="1025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>
              <a:defRPr/>
            </a:pPr>
            <a:r>
              <a:rPr lang="fa-IR" sz="2600" b="1" dirty="0">
                <a:solidFill>
                  <a:schemeClr val="tx1"/>
                </a:solidFill>
              </a:rPr>
              <a:t>«دو چهار ضلعی که مساحت یکسان داشته باشند با یکدیگر همنهشتند.»</a:t>
            </a:r>
          </a:p>
          <a:p>
            <a:pPr algn="r">
              <a:defRPr/>
            </a:pPr>
            <a:r>
              <a:rPr lang="fa-IR" sz="2600" b="1" dirty="0">
                <a:solidFill>
                  <a:schemeClr val="tx1"/>
                </a:solidFill>
              </a:rPr>
              <a:t>با یک مثال نقض ادعای داده شده را رد کنید.</a:t>
            </a: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1099553" y="5368789"/>
            <a:ext cx="2500312" cy="1266825"/>
            <a:chOff x="850054" y="5291520"/>
            <a:chExt cx="2499689" cy="1267153"/>
          </a:xfrm>
        </p:grpSpPr>
        <p:sp>
          <p:nvSpPr>
            <p:cNvPr id="25" name="Rectangle 24"/>
            <p:cNvSpPr/>
            <p:nvPr/>
          </p:nvSpPr>
          <p:spPr>
            <a:xfrm>
              <a:off x="1399192" y="5725019"/>
              <a:ext cx="1950551" cy="7717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6" name="Picture 3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837" y="5291520"/>
              <a:ext cx="743054" cy="704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3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054" y="5853725"/>
              <a:ext cx="743054" cy="704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4246759" y="5471533"/>
            <a:ext cx="3370262" cy="1149350"/>
            <a:chOff x="4218693" y="5272501"/>
            <a:chExt cx="3368952" cy="1148805"/>
          </a:xfrm>
        </p:grpSpPr>
        <p:sp>
          <p:nvSpPr>
            <p:cNvPr id="29" name="Rectangle 28"/>
            <p:cNvSpPr/>
            <p:nvPr/>
          </p:nvSpPr>
          <p:spPr>
            <a:xfrm>
              <a:off x="4764581" y="5683468"/>
              <a:ext cx="2823064" cy="62676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0" name="Picture 3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7649" y="5272501"/>
              <a:ext cx="743054" cy="704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693" y="5716358"/>
              <a:ext cx="743054" cy="704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078" y="5875201"/>
            <a:ext cx="16002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653" y="5930104"/>
            <a:ext cx="16002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Action Button: Home 33">
            <a:hlinkClick r:id="rId11" action="ppaction://hlinksldjump" highlightClick="1"/>
          </p:cNvPr>
          <p:cNvSpPr/>
          <p:nvPr/>
        </p:nvSpPr>
        <p:spPr>
          <a:xfrm>
            <a:off x="44681" y="6163377"/>
            <a:ext cx="838200" cy="609600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4859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  <p:bldP spid="10" grpId="0"/>
      <p:bldP spid="11" grpId="0" animBg="1"/>
      <p:bldP spid="12" grpId="0"/>
      <p:bldP spid="14" grpId="0" animBg="1"/>
      <p:bldP spid="14" grpId="1" animBg="1"/>
      <p:bldP spid="18" grpId="0" animBg="1"/>
      <p:bldP spid="18" grpId="1" animBg="1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hlinkClick r:id="" action="ppaction://hlinkshowjump?jump=previousslide"/>
          </p:cNvPr>
          <p:cNvSpPr/>
          <p:nvPr/>
        </p:nvSpPr>
        <p:spPr>
          <a:xfrm rot="16200000">
            <a:off x="10359195" y="6047662"/>
            <a:ext cx="688975" cy="828675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  </a:t>
            </a:r>
            <a:endParaRPr lang="fa-IR" dirty="0"/>
          </a:p>
        </p:txBody>
      </p:sp>
      <p:sp>
        <p:nvSpPr>
          <p:cNvPr id="4" name="Isosceles Triangle 3">
            <a:hlinkClick r:id="" action="ppaction://hlinkshowjump?jump=nextslide"/>
          </p:cNvPr>
          <p:cNvSpPr/>
          <p:nvPr/>
        </p:nvSpPr>
        <p:spPr>
          <a:xfrm rot="5400000">
            <a:off x="11283914" y="6030993"/>
            <a:ext cx="687387" cy="828675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N  </a:t>
            </a:r>
            <a:endParaRPr lang="fa-IR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15569" y="840083"/>
            <a:ext cx="7989887" cy="2286000"/>
            <a:chOff x="456194" y="778099"/>
            <a:chExt cx="7990172" cy="2286000"/>
          </a:xfrm>
        </p:grpSpPr>
        <p:pic>
          <p:nvPicPr>
            <p:cNvPr id="6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94" y="933674"/>
              <a:ext cx="2181225" cy="1734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5905" y="778099"/>
              <a:ext cx="222885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3241" y="934270"/>
              <a:ext cx="2143125" cy="19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متصل کننده ارتفاع"/>
          <p:cNvCxnSpPr/>
          <p:nvPr/>
        </p:nvCxnSpPr>
        <p:spPr>
          <a:xfrm>
            <a:off x="2668031" y="1179808"/>
            <a:ext cx="0" cy="1419225"/>
          </a:xfrm>
          <a:prstGeom prst="line">
            <a:avLst/>
          </a:prstGeom>
          <a:ln w="38100">
            <a:solidFill>
              <a:srgbClr val="6D399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نشانه 90 درجه"/>
          <p:cNvSpPr/>
          <p:nvPr/>
        </p:nvSpPr>
        <p:spPr>
          <a:xfrm>
            <a:off x="2668031" y="2430758"/>
            <a:ext cx="168275" cy="168275"/>
          </a:xfrm>
          <a:prstGeom prst="rect">
            <a:avLst/>
          </a:prstGeom>
          <a:solidFill>
            <a:srgbClr val="734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1" name="Rounded Rectangle 10"/>
          <p:cNvSpPr/>
          <p:nvPr/>
        </p:nvSpPr>
        <p:spPr>
          <a:xfrm>
            <a:off x="112541" y="3111796"/>
            <a:ext cx="11899353" cy="7175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600" b="1" dirty="0" smtClean="0">
                <a:solidFill>
                  <a:schemeClr val="tx1"/>
                </a:solidFill>
              </a:rPr>
              <a:t>ارتفاع :ارتفاع </a:t>
            </a:r>
            <a:r>
              <a:rPr lang="fa-IR" sz="2600" b="1" dirty="0">
                <a:solidFill>
                  <a:schemeClr val="tx1"/>
                </a:solidFill>
              </a:rPr>
              <a:t>پاره خطی </a:t>
            </a:r>
            <a:r>
              <a:rPr lang="fa-IR" sz="2600" b="1" dirty="0" smtClean="0">
                <a:solidFill>
                  <a:schemeClr val="tx1"/>
                </a:solidFill>
              </a:rPr>
              <a:t>است که </a:t>
            </a:r>
            <a:r>
              <a:rPr lang="fa-IR" sz="2600" b="1" dirty="0">
                <a:solidFill>
                  <a:schemeClr val="tx1"/>
                </a:solidFill>
              </a:rPr>
              <a:t>از یک راس بر ضلع مقابل ( یا بر امتدادش ) عمود شود</a:t>
            </a:r>
            <a:endParaRPr lang="en-US" sz="2600" b="1" dirty="0">
              <a:solidFill>
                <a:schemeClr val="tx1"/>
              </a:solidFill>
            </a:endParaRPr>
          </a:p>
        </p:txBody>
      </p:sp>
      <p:cxnSp>
        <p:nvCxnSpPr>
          <p:cNvPr id="12" name="متصل کننده ارتفاع"/>
          <p:cNvCxnSpPr/>
          <p:nvPr/>
        </p:nvCxnSpPr>
        <p:spPr>
          <a:xfrm flipH="1">
            <a:off x="2341006" y="1759246"/>
            <a:ext cx="1012825" cy="774700"/>
          </a:xfrm>
          <a:prstGeom prst="line">
            <a:avLst/>
          </a:prstGeom>
          <a:ln w="38100">
            <a:solidFill>
              <a:srgbClr val="6D399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نشانه 90 درجه"/>
          <p:cNvSpPr/>
          <p:nvPr/>
        </p:nvSpPr>
        <p:spPr>
          <a:xfrm rot="18900000">
            <a:off x="3117294" y="1702096"/>
            <a:ext cx="168275" cy="169862"/>
          </a:xfrm>
          <a:prstGeom prst="rect">
            <a:avLst/>
          </a:prstGeom>
          <a:solidFill>
            <a:srgbClr val="734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cxnSp>
        <p:nvCxnSpPr>
          <p:cNvPr id="14" name="متصل کننده ارتفاع نارنجی"/>
          <p:cNvCxnSpPr/>
          <p:nvPr/>
        </p:nvCxnSpPr>
        <p:spPr>
          <a:xfrm flipH="1" flipV="1">
            <a:off x="5112781" y="995658"/>
            <a:ext cx="1593850" cy="671513"/>
          </a:xfrm>
          <a:prstGeom prst="line">
            <a:avLst/>
          </a:prstGeom>
          <a:ln w="38100">
            <a:solidFill>
              <a:srgbClr val="F78E1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نشانه 90 درجه نارنجی"/>
          <p:cNvSpPr/>
          <p:nvPr/>
        </p:nvSpPr>
        <p:spPr>
          <a:xfrm rot="17543581">
            <a:off x="6555819" y="1473496"/>
            <a:ext cx="168275" cy="168275"/>
          </a:xfrm>
          <a:prstGeom prst="rect">
            <a:avLst/>
          </a:prstGeom>
          <a:solidFill>
            <a:srgbClr val="F78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cxnSp>
        <p:nvCxnSpPr>
          <p:cNvPr id="16" name="متصل کننده ارتفاع نارنجی"/>
          <p:cNvCxnSpPr/>
          <p:nvPr/>
        </p:nvCxnSpPr>
        <p:spPr>
          <a:xfrm flipV="1">
            <a:off x="5563631" y="1194096"/>
            <a:ext cx="1296988" cy="565150"/>
          </a:xfrm>
          <a:prstGeom prst="line">
            <a:avLst/>
          </a:prstGeom>
          <a:ln w="38100">
            <a:solidFill>
              <a:srgbClr val="F78E1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نشانه 90 درجه نارنجی"/>
          <p:cNvSpPr/>
          <p:nvPr/>
        </p:nvSpPr>
        <p:spPr>
          <a:xfrm rot="20008294">
            <a:off x="5479494" y="1589383"/>
            <a:ext cx="168275" cy="168275"/>
          </a:xfrm>
          <a:prstGeom prst="rect">
            <a:avLst/>
          </a:prstGeom>
          <a:solidFill>
            <a:srgbClr val="F78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cxnSp>
        <p:nvCxnSpPr>
          <p:cNvPr id="18" name="متصل کننده ارتفاع"/>
          <p:cNvCxnSpPr/>
          <p:nvPr/>
        </p:nvCxnSpPr>
        <p:spPr>
          <a:xfrm>
            <a:off x="8840231" y="1179808"/>
            <a:ext cx="490538" cy="1270000"/>
          </a:xfrm>
          <a:prstGeom prst="line">
            <a:avLst/>
          </a:prstGeom>
          <a:ln w="38100">
            <a:solidFill>
              <a:srgbClr val="1CB5E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نشانه 90 درجه آبی"/>
          <p:cNvSpPr/>
          <p:nvPr/>
        </p:nvSpPr>
        <p:spPr>
          <a:xfrm rot="20318125">
            <a:off x="9291081" y="2243433"/>
            <a:ext cx="168275" cy="169863"/>
          </a:xfrm>
          <a:prstGeom prst="rect">
            <a:avLst/>
          </a:prstGeom>
          <a:solidFill>
            <a:srgbClr val="1C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cxnSp>
        <p:nvCxnSpPr>
          <p:cNvPr id="20" name="متصل کننده ارتفاع"/>
          <p:cNvCxnSpPr/>
          <p:nvPr/>
        </p:nvCxnSpPr>
        <p:spPr>
          <a:xfrm>
            <a:off x="8535431" y="1757658"/>
            <a:ext cx="1309688" cy="441325"/>
          </a:xfrm>
          <a:prstGeom prst="line">
            <a:avLst/>
          </a:prstGeom>
          <a:ln w="38100">
            <a:solidFill>
              <a:srgbClr val="1CB5E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نشانه 90 درجه آبی"/>
          <p:cNvSpPr/>
          <p:nvPr/>
        </p:nvSpPr>
        <p:spPr>
          <a:xfrm rot="1085371">
            <a:off x="8595756" y="1652883"/>
            <a:ext cx="169863" cy="168275"/>
          </a:xfrm>
          <a:prstGeom prst="rect">
            <a:avLst/>
          </a:prstGeom>
          <a:solidFill>
            <a:srgbClr val="1C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22" name="تصویر ادامه سوال" descr="برش صفحه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544" y="3905546"/>
            <a:ext cx="8678954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مثلث مثال"/>
          <p:cNvSpPr/>
          <p:nvPr/>
        </p:nvSpPr>
        <p:spPr>
          <a:xfrm>
            <a:off x="1845706" y="4715171"/>
            <a:ext cx="3408363" cy="1384300"/>
          </a:xfrm>
          <a:custGeom>
            <a:avLst/>
            <a:gdLst>
              <a:gd name="connsiteX0" fmla="*/ 0 w 2169686"/>
              <a:gd name="connsiteY0" fmla="*/ 1713047 h 1713047"/>
              <a:gd name="connsiteX1" fmla="*/ 2169686 w 2169686"/>
              <a:gd name="connsiteY1" fmla="*/ 0 h 1713047"/>
              <a:gd name="connsiteX2" fmla="*/ 2169686 w 2169686"/>
              <a:gd name="connsiteY2" fmla="*/ 1713047 h 1713047"/>
              <a:gd name="connsiteX3" fmla="*/ 0 w 2169686"/>
              <a:gd name="connsiteY3" fmla="*/ 1713047 h 1713047"/>
              <a:gd name="connsiteX0" fmla="*/ 1845102 w 4014788"/>
              <a:gd name="connsiteY0" fmla="*/ 1584459 h 1584459"/>
              <a:gd name="connsiteX1" fmla="*/ 0 w 4014788"/>
              <a:gd name="connsiteY1" fmla="*/ 0 h 1584459"/>
              <a:gd name="connsiteX2" fmla="*/ 4014788 w 4014788"/>
              <a:gd name="connsiteY2" fmla="*/ 1584459 h 1584459"/>
              <a:gd name="connsiteX3" fmla="*/ 1845102 w 4014788"/>
              <a:gd name="connsiteY3" fmla="*/ 1584459 h 1584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4788" h="1584459">
                <a:moveTo>
                  <a:pt x="1845102" y="1584459"/>
                </a:moveTo>
                <a:lnTo>
                  <a:pt x="0" y="0"/>
                </a:lnTo>
                <a:lnTo>
                  <a:pt x="4014788" y="1584459"/>
                </a:lnTo>
                <a:lnTo>
                  <a:pt x="1845102" y="1584459"/>
                </a:lnTo>
                <a:close/>
              </a:path>
            </a:pathLst>
          </a:custGeom>
          <a:noFill/>
          <a:ln w="38100">
            <a:solidFill>
              <a:srgbClr val="EC00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cxnSp>
        <p:nvCxnSpPr>
          <p:cNvPr id="24" name="متصل کننده ارتفاع صورتی"/>
          <p:cNvCxnSpPr/>
          <p:nvPr/>
        </p:nvCxnSpPr>
        <p:spPr>
          <a:xfrm flipH="1" flipV="1">
            <a:off x="1799669" y="4700883"/>
            <a:ext cx="46037" cy="1458913"/>
          </a:xfrm>
          <a:prstGeom prst="line">
            <a:avLst/>
          </a:prstGeom>
          <a:ln w="38100">
            <a:solidFill>
              <a:srgbClr val="EC008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متصل کننده ارتفاع صورتی"/>
          <p:cNvCxnSpPr/>
          <p:nvPr/>
        </p:nvCxnSpPr>
        <p:spPr>
          <a:xfrm flipV="1">
            <a:off x="3410981" y="5380333"/>
            <a:ext cx="285750" cy="719138"/>
          </a:xfrm>
          <a:prstGeom prst="line">
            <a:avLst/>
          </a:prstGeom>
          <a:ln w="38100">
            <a:solidFill>
              <a:srgbClr val="EC008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نشانه 90 درجه"/>
          <p:cNvSpPr/>
          <p:nvPr/>
        </p:nvSpPr>
        <p:spPr>
          <a:xfrm rot="17495208">
            <a:off x="3480037" y="5431928"/>
            <a:ext cx="168275" cy="169862"/>
          </a:xfrm>
          <a:prstGeom prst="rect">
            <a:avLst/>
          </a:prstGeom>
          <a:solidFill>
            <a:srgbClr val="EC0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cxnSp>
        <p:nvCxnSpPr>
          <p:cNvPr id="27" name="متصل کننده امتداد"/>
          <p:cNvCxnSpPr/>
          <p:nvPr/>
        </p:nvCxnSpPr>
        <p:spPr>
          <a:xfrm flipH="1" flipV="1">
            <a:off x="1525031" y="6099471"/>
            <a:ext cx="1890713" cy="7937"/>
          </a:xfrm>
          <a:prstGeom prst="line">
            <a:avLst/>
          </a:prstGeom>
          <a:ln w="38100">
            <a:solidFill>
              <a:srgbClr val="EC008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نشانه 90 درجه"/>
          <p:cNvSpPr/>
          <p:nvPr/>
        </p:nvSpPr>
        <p:spPr>
          <a:xfrm>
            <a:off x="1861581" y="5934371"/>
            <a:ext cx="169863" cy="168275"/>
          </a:xfrm>
          <a:prstGeom prst="rect">
            <a:avLst/>
          </a:prstGeom>
          <a:solidFill>
            <a:srgbClr val="EC0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9" name="Rectangle 28"/>
          <p:cNvSpPr/>
          <p:nvPr/>
        </p:nvSpPr>
        <p:spPr>
          <a:xfrm>
            <a:off x="4252986" y="5250299"/>
            <a:ext cx="6680434" cy="497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fa-IR" sz="2800" b="1" dirty="0"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خیر. چون </a:t>
            </a:r>
            <a:r>
              <a:rPr lang="fa-IR" sz="2800" b="1" dirty="0" smtClean="0"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ممکن است </a:t>
            </a:r>
            <a:r>
              <a:rPr lang="fa-IR" sz="2800" b="1" dirty="0"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ارتفاع بیرون مثلث تشکیل  شود</a:t>
            </a:r>
          </a:p>
        </p:txBody>
      </p:sp>
      <p:sp>
        <p:nvSpPr>
          <p:cNvPr id="30" name="Action Button: Home 29">
            <a:hlinkClick r:id="rId6" action="ppaction://hlinksldjump" highlightClick="1"/>
          </p:cNvPr>
          <p:cNvSpPr/>
          <p:nvPr/>
        </p:nvSpPr>
        <p:spPr>
          <a:xfrm>
            <a:off x="112541" y="6117511"/>
            <a:ext cx="838200" cy="664059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grpSp>
        <p:nvGrpSpPr>
          <p:cNvPr id="31" name="Group 30"/>
          <p:cNvGrpSpPr/>
          <p:nvPr/>
        </p:nvGrpSpPr>
        <p:grpSpPr>
          <a:xfrm>
            <a:off x="187170" y="87347"/>
            <a:ext cx="11866519" cy="580294"/>
            <a:chOff x="114378" y="1353617"/>
            <a:chExt cx="9029622" cy="1143000"/>
          </a:xfrm>
        </p:grpSpPr>
        <p:grpSp>
          <p:nvGrpSpPr>
            <p:cNvPr id="32" name="Group 31"/>
            <p:cNvGrpSpPr/>
            <p:nvPr/>
          </p:nvGrpSpPr>
          <p:grpSpPr>
            <a:xfrm>
              <a:off x="490538" y="1353617"/>
              <a:ext cx="8653462" cy="1143000"/>
              <a:chOff x="490538" y="1353617"/>
              <a:chExt cx="8653462" cy="1143000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0538" y="1353617"/>
                <a:ext cx="8653462" cy="1143000"/>
              </a:xfrm>
              <a:prstGeom prst="rect">
                <a:avLst/>
              </a:prstGeom>
            </p:spPr>
          </p:pic>
          <p:sp>
            <p:nvSpPr>
              <p:cNvPr id="35" name="Rectangle 34"/>
              <p:cNvSpPr/>
              <p:nvPr/>
            </p:nvSpPr>
            <p:spPr>
              <a:xfrm>
                <a:off x="531862" y="1662141"/>
                <a:ext cx="818638" cy="51038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a-IR" sz="2400" b="1" dirty="0" smtClean="0">
                    <a:solidFill>
                      <a:srgbClr val="FF0000"/>
                    </a:solidFill>
                  </a:rPr>
                  <a:t>صفحه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4378" y="1454956"/>
              <a:ext cx="581025" cy="885169"/>
            </a:xfrm>
            <a:prstGeom prst="rect">
              <a:avLst/>
            </a:prstGeom>
          </p:spPr>
        </p:pic>
      </p:grpSp>
      <p:sp>
        <p:nvSpPr>
          <p:cNvPr id="42" name="TextBox 41"/>
          <p:cNvSpPr txBox="1"/>
          <p:nvPr/>
        </p:nvSpPr>
        <p:spPr>
          <a:xfrm>
            <a:off x="5192023" y="6141579"/>
            <a:ext cx="3115559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500" dirty="0" smtClean="0">
                <a:solidFill>
                  <a:srgbClr val="FF0000"/>
                </a:solidFill>
              </a:rPr>
              <a:t>ادامه در صفحه بعد</a:t>
            </a:r>
            <a:endParaRPr lang="fa-IR" sz="3500" dirty="0">
              <a:solidFill>
                <a:srgbClr val="FF0000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551" y="588698"/>
            <a:ext cx="5275737" cy="46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92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6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8821" y="160422"/>
            <a:ext cx="9480884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500" dirty="0" smtClean="0"/>
              <a:t>جواب سوال شماره</a:t>
            </a:r>
            <a:r>
              <a:rPr lang="fa-IR" sz="3500" dirty="0" smtClean="0">
                <a:solidFill>
                  <a:srgbClr val="FF0000"/>
                </a:solidFill>
              </a:rPr>
              <a:t>2</a:t>
            </a:r>
            <a:r>
              <a:rPr lang="fa-IR" sz="3500" dirty="0" smtClean="0"/>
              <a:t> در ص </a:t>
            </a:r>
            <a:r>
              <a:rPr lang="fa-IR" sz="3500" dirty="0" smtClean="0">
                <a:solidFill>
                  <a:srgbClr val="FF0000"/>
                </a:solidFill>
              </a:rPr>
              <a:t>39</a:t>
            </a:r>
            <a:r>
              <a:rPr lang="fa-IR" sz="3500" dirty="0" smtClean="0"/>
              <a:t> کتاب درسی(شکل مربع است.)</a:t>
            </a:r>
            <a:endParaRPr lang="fa-IR" sz="3500" dirty="0"/>
          </a:p>
        </p:txBody>
      </p:sp>
      <p:sp>
        <p:nvSpPr>
          <p:cNvPr id="3" name="Rectangle 2"/>
          <p:cNvSpPr/>
          <p:nvPr/>
        </p:nvSpPr>
        <p:spPr>
          <a:xfrm>
            <a:off x="497305" y="1748589"/>
            <a:ext cx="2598821" cy="2149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244642" y="3799545"/>
            <a:ext cx="352927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D</a:t>
            </a:r>
            <a:endParaRPr lang="fa-IR" sz="2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462" y="1354833"/>
            <a:ext cx="352927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A</a:t>
            </a:r>
            <a:endParaRPr lang="fa-IR" sz="2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4042" y="1354833"/>
            <a:ext cx="352927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B</a:t>
            </a:r>
            <a:endParaRPr lang="fa-IR" sz="2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2062" y="3825187"/>
            <a:ext cx="352927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C</a:t>
            </a:r>
            <a:endParaRPr lang="fa-IR" sz="26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97305" y="1748589"/>
            <a:ext cx="2598821" cy="214964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 bwMode="auto">
          <a:xfrm rot="9823631">
            <a:off x="2819107" y="1601735"/>
            <a:ext cx="466725" cy="430212"/>
          </a:xfrm>
          <a:prstGeom prst="arc">
            <a:avLst>
              <a:gd name="adj1" fmla="val 16200000"/>
              <a:gd name="adj2" fmla="val 1643233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Arc 10"/>
          <p:cNvSpPr/>
          <p:nvPr/>
        </p:nvSpPr>
        <p:spPr bwMode="auto">
          <a:xfrm rot="21006241">
            <a:off x="296026" y="3627992"/>
            <a:ext cx="466725" cy="430212"/>
          </a:xfrm>
          <a:prstGeom prst="arc">
            <a:avLst>
              <a:gd name="adj1" fmla="val 16200000"/>
              <a:gd name="adj2" fmla="val 1643233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768180" y="1916996"/>
            <a:ext cx="304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</a:t>
            </a:r>
            <a:endParaRPr lang="fa-IR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533" y="3219579"/>
            <a:ext cx="2406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fa-IR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78505" y="1684839"/>
            <a:ext cx="2406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fa-IR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0392" y="3450412"/>
            <a:ext cx="2406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</a:t>
            </a:r>
            <a:endParaRPr lang="fa-IR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88043" y="2088720"/>
            <a:ext cx="10669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/>
              <a:t>AB=BC</a:t>
            </a:r>
            <a:endParaRPr lang="fa-IR" sz="2500" dirty="0"/>
          </a:p>
        </p:txBody>
      </p:sp>
      <p:sp>
        <p:nvSpPr>
          <p:cNvPr id="17" name="TextBox 16"/>
          <p:cNvSpPr txBox="1"/>
          <p:nvPr/>
        </p:nvSpPr>
        <p:spPr>
          <a:xfrm>
            <a:off x="4475748" y="2711116"/>
            <a:ext cx="1187116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/>
              <a:t>AD=DC</a:t>
            </a:r>
            <a:endParaRPr lang="fa-IR" sz="2500" dirty="0"/>
          </a:p>
        </p:txBody>
      </p:sp>
      <p:sp>
        <p:nvSpPr>
          <p:cNvPr id="18" name="TextBox 17"/>
          <p:cNvSpPr txBox="1"/>
          <p:nvPr/>
        </p:nvSpPr>
        <p:spPr>
          <a:xfrm>
            <a:off x="4475747" y="3450412"/>
            <a:ext cx="121717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/>
              <a:t>BD=DB</a:t>
            </a:r>
            <a:endParaRPr lang="fa-IR" sz="2500" dirty="0"/>
          </a:p>
        </p:txBody>
      </p:sp>
      <p:sp>
        <p:nvSpPr>
          <p:cNvPr id="19" name="Right Brace 18"/>
          <p:cNvSpPr/>
          <p:nvPr/>
        </p:nvSpPr>
        <p:spPr>
          <a:xfrm>
            <a:off x="5570619" y="2219549"/>
            <a:ext cx="631685" cy="1678683"/>
          </a:xfrm>
          <a:prstGeom prst="rightBrace">
            <a:avLst>
              <a:gd name="adj1" fmla="val 66437"/>
              <a:gd name="adj2" fmla="val 4808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ight Arrow 19"/>
          <p:cNvSpPr/>
          <p:nvPr/>
        </p:nvSpPr>
        <p:spPr>
          <a:xfrm>
            <a:off x="6224338" y="2918234"/>
            <a:ext cx="1636295" cy="2699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TextBox 20"/>
          <p:cNvSpPr txBox="1"/>
          <p:nvPr/>
        </p:nvSpPr>
        <p:spPr>
          <a:xfrm>
            <a:off x="6116158" y="2381169"/>
            <a:ext cx="1925053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700" dirty="0" smtClean="0"/>
              <a:t>(ض ض ض)</a:t>
            </a:r>
            <a:endParaRPr lang="fa-IR" sz="2700" dirty="0"/>
          </a:p>
        </p:txBody>
      </p:sp>
      <p:sp>
        <p:nvSpPr>
          <p:cNvPr id="22" name="TextBox 21"/>
          <p:cNvSpPr txBox="1"/>
          <p:nvPr/>
        </p:nvSpPr>
        <p:spPr>
          <a:xfrm>
            <a:off x="7860633" y="2765229"/>
            <a:ext cx="1856096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ABD      BCD</a:t>
            </a:r>
            <a:endParaRPr lang="fa-IR" sz="2500" dirty="0">
              <a:solidFill>
                <a:srgbClr val="FF0000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965" y="2676191"/>
            <a:ext cx="621210" cy="60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771465" y="1981022"/>
            <a:ext cx="949516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/>
              <a:t>B  =B</a:t>
            </a:r>
            <a:endParaRPr lang="fa-IR" sz="2500" dirty="0"/>
          </a:p>
        </p:txBody>
      </p:sp>
      <p:sp>
        <p:nvSpPr>
          <p:cNvPr id="25" name="TextBox 24"/>
          <p:cNvSpPr txBox="1"/>
          <p:nvPr/>
        </p:nvSpPr>
        <p:spPr>
          <a:xfrm>
            <a:off x="10723337" y="3618056"/>
            <a:ext cx="99764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/>
              <a:t>D  =D</a:t>
            </a:r>
            <a:endParaRPr lang="fa-IR" sz="2500" dirty="0"/>
          </a:p>
        </p:txBody>
      </p:sp>
      <p:sp>
        <p:nvSpPr>
          <p:cNvPr id="26" name="Right Brace 25"/>
          <p:cNvSpPr/>
          <p:nvPr/>
        </p:nvSpPr>
        <p:spPr>
          <a:xfrm rot="10800000">
            <a:off x="10091653" y="2164415"/>
            <a:ext cx="631685" cy="1678683"/>
          </a:xfrm>
          <a:prstGeom prst="rightBrace">
            <a:avLst>
              <a:gd name="adj1" fmla="val 66437"/>
              <a:gd name="adj2" fmla="val 4808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7" name="Right Arrow 26"/>
          <p:cNvSpPr/>
          <p:nvPr/>
        </p:nvSpPr>
        <p:spPr>
          <a:xfrm>
            <a:off x="9496926" y="2889000"/>
            <a:ext cx="594727" cy="2991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TextBox 27"/>
          <p:cNvSpPr txBox="1"/>
          <p:nvPr/>
        </p:nvSpPr>
        <p:spPr>
          <a:xfrm>
            <a:off x="11417445" y="2198939"/>
            <a:ext cx="3159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2</a:t>
            </a:r>
            <a:endParaRPr lang="fa-IR" dirty="0"/>
          </a:p>
        </p:txBody>
      </p:sp>
      <p:sp>
        <p:nvSpPr>
          <p:cNvPr id="29" name="TextBox 28"/>
          <p:cNvSpPr txBox="1"/>
          <p:nvPr/>
        </p:nvSpPr>
        <p:spPr>
          <a:xfrm>
            <a:off x="10986479" y="2164414"/>
            <a:ext cx="3159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1</a:t>
            </a:r>
            <a:endParaRPr lang="fa-IR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11400501" y="3813518"/>
            <a:ext cx="3159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2</a:t>
            </a:r>
            <a:endParaRPr lang="fa-IR" dirty="0"/>
          </a:p>
        </p:txBody>
      </p:sp>
      <p:sp>
        <p:nvSpPr>
          <p:cNvPr id="31" name="TextBox 30"/>
          <p:cNvSpPr txBox="1"/>
          <p:nvPr/>
        </p:nvSpPr>
        <p:spPr>
          <a:xfrm>
            <a:off x="10903946" y="3813518"/>
            <a:ext cx="3159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1</a:t>
            </a:r>
            <a:endParaRPr lang="fa-IR" sz="2000" dirty="0"/>
          </a:p>
        </p:txBody>
      </p:sp>
      <p:sp>
        <p:nvSpPr>
          <p:cNvPr id="32" name="Isosceles Triangle 31">
            <a:hlinkClick r:id="" action="ppaction://hlinkshowjump?jump=nextslide"/>
          </p:cNvPr>
          <p:cNvSpPr/>
          <p:nvPr/>
        </p:nvSpPr>
        <p:spPr>
          <a:xfrm rot="5400000">
            <a:off x="11391794" y="6074844"/>
            <a:ext cx="632311" cy="743509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N  </a:t>
            </a:r>
            <a:endParaRPr lang="fa-IR" dirty="0"/>
          </a:p>
        </p:txBody>
      </p:sp>
      <p:sp>
        <p:nvSpPr>
          <p:cNvPr id="33" name="Isosceles Triangle 32">
            <a:hlinkClick r:id="" action="ppaction://hlinkshowjump?jump=previousslide"/>
          </p:cNvPr>
          <p:cNvSpPr/>
          <p:nvPr/>
        </p:nvSpPr>
        <p:spPr>
          <a:xfrm rot="16200000">
            <a:off x="10644883" y="6122667"/>
            <a:ext cx="633774" cy="681317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  </a:t>
            </a:r>
            <a:endParaRPr lang="fa-IR" dirty="0"/>
          </a:p>
        </p:txBody>
      </p:sp>
      <p:sp>
        <p:nvSpPr>
          <p:cNvPr id="34" name="Action Button: Home 33">
            <a:hlinkClick r:id="rId3" action="ppaction://hlinksldjump" highlightClick="1"/>
          </p:cNvPr>
          <p:cNvSpPr/>
          <p:nvPr/>
        </p:nvSpPr>
        <p:spPr>
          <a:xfrm>
            <a:off x="76200" y="6146439"/>
            <a:ext cx="766702" cy="633774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grpSp>
        <p:nvGrpSpPr>
          <p:cNvPr id="35" name="Group 34"/>
          <p:cNvGrpSpPr/>
          <p:nvPr/>
        </p:nvGrpSpPr>
        <p:grpSpPr>
          <a:xfrm flipH="1">
            <a:off x="6367987" y="4045766"/>
            <a:ext cx="2420694" cy="2695217"/>
            <a:chOff x="5847092" y="1583032"/>
            <a:chExt cx="3846418" cy="4722647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77451" y1="62097" x2="77451" y2="62097"/>
                          <a14:foregroundMark x1="86275" y1="81855" x2="86275" y2="818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7092" y="1583032"/>
              <a:ext cx="2301799" cy="2798265"/>
            </a:xfrm>
            <a:prstGeom prst="rect">
              <a:avLst/>
            </a:prstGeom>
          </p:spPr>
        </p:pic>
        <p:grpSp>
          <p:nvGrpSpPr>
            <p:cNvPr id="37" name="Group 36"/>
            <p:cNvGrpSpPr/>
            <p:nvPr/>
          </p:nvGrpSpPr>
          <p:grpSpPr>
            <a:xfrm>
              <a:off x="6753674" y="3616042"/>
              <a:ext cx="2939836" cy="2689637"/>
              <a:chOff x="208898" y="1522640"/>
              <a:chExt cx="2939836" cy="2689637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302" b="93953" l="2128" r="99149">
                            <a14:backgroundMark x1="43830" y1="43721" x2="60000" y2="5907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898" y="1522640"/>
                <a:ext cx="2939836" cy="2689637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1156301" y="2575070"/>
                <a:ext cx="1045030" cy="7010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sz="2000" b="1" dirty="0" smtClean="0">
                    <a:cs typeface="B Titr" panose="00000700000000000000" pitchFamily="2" charset="-78"/>
                  </a:rPr>
                  <a:t>نمونه</a:t>
                </a:r>
                <a:endParaRPr lang="fa-IR" sz="3200" b="1" dirty="0">
                  <a:cs typeface="B Titr" panose="000007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435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/>
      <p:bldP spid="22" grpId="0"/>
      <p:bldP spid="24" grpId="0"/>
      <p:bldP spid="25" grpId="0"/>
      <p:bldP spid="26" grpId="0" animBg="1"/>
      <p:bldP spid="27" grpId="0" animBg="1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hlinkClick r:id="" action="ppaction://hlinkshowjump?jump=nextslide"/>
          </p:cNvPr>
          <p:cNvSpPr/>
          <p:nvPr/>
        </p:nvSpPr>
        <p:spPr>
          <a:xfrm rot="5400000">
            <a:off x="11378063" y="6055596"/>
            <a:ext cx="608195" cy="806116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N  </a:t>
            </a:r>
            <a:endParaRPr lang="fa-IR" dirty="0"/>
          </a:p>
        </p:txBody>
      </p:sp>
      <p:sp>
        <p:nvSpPr>
          <p:cNvPr id="3" name="Isosceles Triangle 2">
            <a:hlinkClick r:id="" action="ppaction://hlinkshowjump?jump=previousslide"/>
          </p:cNvPr>
          <p:cNvSpPr/>
          <p:nvPr/>
        </p:nvSpPr>
        <p:spPr>
          <a:xfrm rot="16200000">
            <a:off x="10479003" y="6054893"/>
            <a:ext cx="609600" cy="806116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  </a:t>
            </a:r>
            <a:endParaRPr lang="fa-IR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6200" y="6170613"/>
            <a:ext cx="838200" cy="609600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CF5DC7-8B3E-4FDF-A2EB-8D38CA342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26412" cy="22096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256909" y="301171"/>
            <a:ext cx="9350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</a:rPr>
              <a:t>سوال)</a:t>
            </a:r>
            <a:endParaRPr lang="fa-IR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74466" y="301171"/>
            <a:ext cx="14067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AC=BD</a:t>
            </a:r>
            <a:endParaRPr lang="fa-IR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39842" y="126609"/>
            <a:ext cx="351692" cy="5693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100" dirty="0" smtClean="0">
                <a:solidFill>
                  <a:srgbClr val="FF0000"/>
                </a:solidFill>
              </a:rPr>
              <a:t>?</a:t>
            </a:r>
            <a:endParaRPr lang="fa-IR" sz="3100" dirty="0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46B3CD9-1CEF-4479-A46D-E0A781696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55" y="2326234"/>
            <a:ext cx="2241244" cy="1490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A8F15DC-D617-4B39-949C-E883A1358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2259" y="2524121"/>
            <a:ext cx="5384006" cy="8216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29204" y="2504049"/>
            <a:ext cx="844061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5000" dirty="0" smtClean="0">
                <a:solidFill>
                  <a:srgbClr val="FF0000"/>
                </a:solidFill>
              </a:rPr>
              <a:t>و</a:t>
            </a:r>
            <a:endParaRPr lang="fa-IR" sz="5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681" y="4266585"/>
            <a:ext cx="1406769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000" dirty="0" smtClean="0"/>
              <a:t>D=C=90</a:t>
            </a:r>
          </a:p>
          <a:p>
            <a:r>
              <a:rPr lang="en-US" sz="3000" dirty="0" smtClean="0"/>
              <a:t>AB=AB</a:t>
            </a:r>
          </a:p>
          <a:p>
            <a:r>
              <a:rPr lang="en-US" sz="3000" dirty="0" smtClean="0"/>
              <a:t>AD=BC</a:t>
            </a:r>
            <a:endParaRPr lang="fa-IR" sz="3000" dirty="0"/>
          </a:p>
        </p:txBody>
      </p:sp>
      <p:sp>
        <p:nvSpPr>
          <p:cNvPr id="21" name="Right Brace 20"/>
          <p:cNvSpPr/>
          <p:nvPr/>
        </p:nvSpPr>
        <p:spPr>
          <a:xfrm rot="10800000" flipH="1" flipV="1">
            <a:off x="1512234" y="4266585"/>
            <a:ext cx="801944" cy="1510614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Right Arrow 21"/>
          <p:cNvSpPr/>
          <p:nvPr/>
        </p:nvSpPr>
        <p:spPr>
          <a:xfrm>
            <a:off x="2110154" y="4808301"/>
            <a:ext cx="1406769" cy="393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TextBox 22"/>
          <p:cNvSpPr txBox="1"/>
          <p:nvPr/>
        </p:nvSpPr>
        <p:spPr>
          <a:xfrm>
            <a:off x="2300067" y="4357383"/>
            <a:ext cx="102694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000" dirty="0" smtClean="0">
                <a:solidFill>
                  <a:srgbClr val="FF0000"/>
                </a:solidFill>
              </a:rPr>
              <a:t>(وض)</a:t>
            </a:r>
            <a:endParaRPr lang="fa-IR" sz="3000" dirty="0">
              <a:solidFill>
                <a:srgbClr val="FF0000"/>
              </a:solidFill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942" y="4638298"/>
            <a:ext cx="781643" cy="76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516922" y="4729504"/>
            <a:ext cx="223676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ABD    ACB</a:t>
            </a:r>
            <a:endParaRPr lang="fa-IR" sz="3200" dirty="0">
              <a:solidFill>
                <a:srgbClr val="FF0000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5501758" y="4923660"/>
            <a:ext cx="1688123" cy="2908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TextBox 27"/>
          <p:cNvSpPr txBox="1"/>
          <p:nvPr/>
        </p:nvSpPr>
        <p:spPr>
          <a:xfrm>
            <a:off x="7189881" y="4776679"/>
            <a:ext cx="14067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AC=BD</a:t>
            </a:r>
            <a:endParaRPr lang="fa-IR" sz="3200" dirty="0">
              <a:solidFill>
                <a:srgbClr val="FF0000"/>
              </a:solidFill>
            </a:endParaRPr>
          </a:p>
        </p:txBody>
      </p:sp>
      <p:sp>
        <p:nvSpPr>
          <p:cNvPr id="29" name="Isosceles Triangle 28"/>
          <p:cNvSpPr/>
          <p:nvPr/>
        </p:nvSpPr>
        <p:spPr>
          <a:xfrm>
            <a:off x="3843208" y="4681249"/>
            <a:ext cx="187530" cy="163829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" name="Isosceles Triangle 29"/>
          <p:cNvSpPr/>
          <p:nvPr/>
        </p:nvSpPr>
        <p:spPr>
          <a:xfrm>
            <a:off x="4953119" y="4693139"/>
            <a:ext cx="191653" cy="140051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181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3" grpId="0"/>
      <p:bldP spid="25" grpId="0"/>
      <p:bldP spid="26" grpId="0" animBg="1"/>
      <p:bldP spid="28" grpId="0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hlinkClick r:id="" action="ppaction://hlinkshowjump?jump=nextslide"/>
          </p:cNvPr>
          <p:cNvSpPr/>
          <p:nvPr/>
        </p:nvSpPr>
        <p:spPr>
          <a:xfrm rot="5400000">
            <a:off x="11378063" y="6055596"/>
            <a:ext cx="608195" cy="806116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N  </a:t>
            </a:r>
            <a:endParaRPr lang="fa-IR" dirty="0"/>
          </a:p>
        </p:txBody>
      </p:sp>
      <p:sp>
        <p:nvSpPr>
          <p:cNvPr id="3" name="Isosceles Triangle 2">
            <a:hlinkClick r:id="" action="ppaction://hlinkshowjump?jump=previousslide"/>
          </p:cNvPr>
          <p:cNvSpPr/>
          <p:nvPr/>
        </p:nvSpPr>
        <p:spPr>
          <a:xfrm rot="16200000">
            <a:off x="10479003" y="6054893"/>
            <a:ext cx="609600" cy="806116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  </a:t>
            </a:r>
            <a:endParaRPr lang="fa-IR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6200" y="6170613"/>
            <a:ext cx="838200" cy="609600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620" y="117904"/>
            <a:ext cx="9413380" cy="1786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692" y="2447778"/>
            <a:ext cx="3446583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000" dirty="0" smtClean="0"/>
              <a:t>س+ب+ب+ح=10000ت</a:t>
            </a:r>
            <a:endParaRPr lang="fa-IR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351692" y="3727938"/>
            <a:ext cx="257438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dirty="0" smtClean="0"/>
              <a:t>س+ب=5000ت</a:t>
            </a:r>
          </a:p>
          <a:p>
            <a:endParaRPr lang="fa-IR" sz="3200" dirty="0" smtClean="0"/>
          </a:p>
          <a:p>
            <a:r>
              <a:rPr lang="fa-IR" sz="3200" dirty="0" smtClean="0"/>
              <a:t>ب+ح=5000ت</a:t>
            </a:r>
            <a:endParaRPr lang="fa-IR" sz="3200" dirty="0"/>
          </a:p>
        </p:txBody>
      </p:sp>
      <p:sp>
        <p:nvSpPr>
          <p:cNvPr id="8" name="Right Brace 7"/>
          <p:cNvSpPr/>
          <p:nvPr/>
        </p:nvSpPr>
        <p:spPr>
          <a:xfrm>
            <a:off x="2587433" y="3699803"/>
            <a:ext cx="915423" cy="177253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ight Arrow 8"/>
          <p:cNvSpPr/>
          <p:nvPr/>
        </p:nvSpPr>
        <p:spPr>
          <a:xfrm>
            <a:off x="3263705" y="4283613"/>
            <a:ext cx="1589649" cy="604910"/>
          </a:xfrm>
          <a:prstGeom prst="rightArrow">
            <a:avLst>
              <a:gd name="adj1" fmla="val 50000"/>
              <a:gd name="adj2" fmla="val 15697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TextBox 9"/>
          <p:cNvSpPr txBox="1"/>
          <p:nvPr/>
        </p:nvSpPr>
        <p:spPr>
          <a:xfrm>
            <a:off x="5148775" y="4726745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fa-IR" dirty="0"/>
          </a:p>
        </p:txBody>
      </p:sp>
      <p:sp>
        <p:nvSpPr>
          <p:cNvPr id="11" name="TextBox 10"/>
          <p:cNvSpPr txBox="1"/>
          <p:nvPr/>
        </p:nvSpPr>
        <p:spPr>
          <a:xfrm>
            <a:off x="4853354" y="4180637"/>
            <a:ext cx="286980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000" dirty="0" smtClean="0"/>
              <a:t>س+ب=ب+ح</a:t>
            </a:r>
            <a:endParaRPr lang="fa-IR" sz="4000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528603" y="3967089"/>
            <a:ext cx="464234" cy="11289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122223" y="4000472"/>
            <a:ext cx="490518" cy="117119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7359253" y="4283613"/>
            <a:ext cx="1589649" cy="508223"/>
          </a:xfrm>
          <a:prstGeom prst="rightArrow">
            <a:avLst>
              <a:gd name="adj1" fmla="val 50000"/>
              <a:gd name="adj2" fmla="val 8023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48902" y="4145468"/>
            <a:ext cx="253816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000" dirty="0" smtClean="0"/>
              <a:t>سعید = حمید</a:t>
            </a:r>
            <a:endParaRPr lang="fa-IR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-21104" y="1253700"/>
            <a:ext cx="4192173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000" dirty="0" smtClean="0">
                <a:solidFill>
                  <a:srgbClr val="FF0000"/>
                </a:solidFill>
              </a:rPr>
              <a:t>پول حمید و سعید برابر است.</a:t>
            </a:r>
            <a:endParaRPr lang="fa-IR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5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1" grpId="0"/>
      <p:bldP spid="17" grpId="0" animBg="1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تصویر قدم های حل مسئله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4" y="1434905"/>
            <a:ext cx="10257486" cy="458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736188" y="178687"/>
            <a:ext cx="7488238" cy="110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>
              <a:defRPr/>
            </a:pPr>
            <a:r>
              <a:rPr lang="fa-IR" sz="2800" b="1" dirty="0">
                <a:solidFill>
                  <a:srgbClr val="FF0000"/>
                </a:solidFill>
              </a:rPr>
              <a:t>برای حل هر مسئله مراحل زیر را به ترتیب انجام می دهیم :</a:t>
            </a:r>
          </a:p>
        </p:txBody>
      </p:sp>
      <p:sp>
        <p:nvSpPr>
          <p:cNvPr id="5" name="Isosceles Triangle 4">
            <a:hlinkClick r:id="" action="ppaction://hlinkshowjump?jump=previousslide"/>
          </p:cNvPr>
          <p:cNvSpPr/>
          <p:nvPr/>
        </p:nvSpPr>
        <p:spPr>
          <a:xfrm rot="16200000">
            <a:off x="10481151" y="5993288"/>
            <a:ext cx="745173" cy="828675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  </a:t>
            </a:r>
            <a:endParaRPr lang="fa-IR" dirty="0"/>
          </a:p>
        </p:txBody>
      </p:sp>
      <p:sp>
        <p:nvSpPr>
          <p:cNvPr id="6" name="Isosceles Triangle 5">
            <a:hlinkClick r:id="" action="ppaction://hlinkshowjump?jump=nextslide"/>
          </p:cNvPr>
          <p:cNvSpPr/>
          <p:nvPr/>
        </p:nvSpPr>
        <p:spPr>
          <a:xfrm rot="5400000">
            <a:off x="11323872" y="6058746"/>
            <a:ext cx="743455" cy="664553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1" anchor="ctr"/>
          <a:lstStyle/>
          <a:p>
            <a:pPr algn="ctr">
              <a:defRPr/>
            </a:pPr>
            <a:r>
              <a:rPr lang="en-US" dirty="0"/>
              <a:t>N  </a:t>
            </a:r>
            <a:endParaRPr lang="fa-IR" dirty="0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76200" y="6170613"/>
            <a:ext cx="838200" cy="609600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grpSp>
        <p:nvGrpSpPr>
          <p:cNvPr id="8" name="Group 7"/>
          <p:cNvGrpSpPr/>
          <p:nvPr/>
        </p:nvGrpSpPr>
        <p:grpSpPr>
          <a:xfrm flipH="1">
            <a:off x="9124835" y="278984"/>
            <a:ext cx="2420694" cy="2695217"/>
            <a:chOff x="5847092" y="1583032"/>
            <a:chExt cx="3846418" cy="472264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77451" y1="62097" x2="77451" y2="62097"/>
                          <a14:foregroundMark x1="86275" y1="81855" x2="86275" y2="818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7092" y="1583032"/>
              <a:ext cx="2301799" cy="2798265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6753674" y="3616042"/>
              <a:ext cx="2939836" cy="2689637"/>
              <a:chOff x="208898" y="1522640"/>
              <a:chExt cx="2939836" cy="2689637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302" b="93953" l="2128" r="99149">
                            <a14:backgroundMark x1="43830" y1="43721" x2="60000" y2="5907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898" y="1522640"/>
                <a:ext cx="2939836" cy="2689637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1156301" y="2575070"/>
                <a:ext cx="1045030" cy="7010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sz="2000" b="1" dirty="0" smtClean="0">
                    <a:cs typeface="B Titr" panose="00000700000000000000" pitchFamily="2" charset="-78"/>
                  </a:rPr>
                  <a:t>نمونه</a:t>
                </a:r>
                <a:endParaRPr lang="fa-IR" sz="3200" b="1" dirty="0">
                  <a:cs typeface="B Titr" panose="000007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781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hlinkClick r:id="" action="ppaction://hlinkshowjump?jump=nextslide"/>
          </p:cNvPr>
          <p:cNvSpPr/>
          <p:nvPr/>
        </p:nvSpPr>
        <p:spPr>
          <a:xfrm rot="5400000">
            <a:off x="11216103" y="5981616"/>
            <a:ext cx="687387" cy="828675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1" anchor="ctr"/>
          <a:lstStyle/>
          <a:p>
            <a:pPr algn="ctr">
              <a:defRPr/>
            </a:pPr>
            <a:r>
              <a:rPr lang="en-US" dirty="0"/>
              <a:t>N  </a:t>
            </a:r>
            <a:endParaRPr lang="fa-IR" dirty="0"/>
          </a:p>
        </p:txBody>
      </p:sp>
      <p:sp>
        <p:nvSpPr>
          <p:cNvPr id="3" name="Isosceles Triangle 2">
            <a:hlinkClick r:id="" action="ppaction://hlinkshowjump?jump=previousslide"/>
          </p:cNvPr>
          <p:cNvSpPr/>
          <p:nvPr/>
        </p:nvSpPr>
        <p:spPr>
          <a:xfrm rot="16200000">
            <a:off x="10291384" y="5998285"/>
            <a:ext cx="688975" cy="828675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  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689656"/>
            <a:ext cx="24193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2398713" y="899206"/>
            <a:ext cx="328613" cy="7048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1608138" y="1251631"/>
            <a:ext cx="795338" cy="4191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398713" y="1269093"/>
            <a:ext cx="695325" cy="3635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378076" y="1650093"/>
            <a:ext cx="368300" cy="6937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80476" y="680131"/>
            <a:ext cx="1182687" cy="882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fa-IR" sz="2400" b="1" dirty="0">
                <a:solidFill>
                  <a:srgbClr val="00B050"/>
                </a:solidFill>
              </a:rPr>
              <a:t>فرض :</a:t>
            </a:r>
          </a:p>
        </p:txBody>
      </p:sp>
      <p:sp>
        <p:nvSpPr>
          <p:cNvPr id="10" name="مستطیل شفاف"/>
          <p:cNvSpPr/>
          <p:nvPr/>
        </p:nvSpPr>
        <p:spPr>
          <a:xfrm>
            <a:off x="4830195" y="125300"/>
            <a:ext cx="2976563" cy="54610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>
              <a:solidFill>
                <a:srgbClr val="FFC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803956"/>
            <a:ext cx="1752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867401" y="707118"/>
            <a:ext cx="1181100" cy="882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fa-IR" sz="2400" b="1" dirty="0">
                <a:solidFill>
                  <a:srgbClr val="00B050"/>
                </a:solidFill>
              </a:rPr>
              <a:t>حکم :</a:t>
            </a:r>
          </a:p>
        </p:txBody>
      </p:sp>
      <p:sp>
        <p:nvSpPr>
          <p:cNvPr id="13" name="مستطیل شفاف"/>
          <p:cNvSpPr/>
          <p:nvPr/>
        </p:nvSpPr>
        <p:spPr>
          <a:xfrm>
            <a:off x="1971676" y="123710"/>
            <a:ext cx="2790825" cy="54610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>
              <a:solidFill>
                <a:srgbClr val="FFC000"/>
              </a:solidFill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432301" y="823006"/>
            <a:ext cx="1779587" cy="800100"/>
            <a:chOff x="3052184" y="909016"/>
            <a:chExt cx="1779729" cy="800212"/>
          </a:xfrm>
        </p:grpSpPr>
        <p:pic>
          <p:nvPicPr>
            <p:cNvPr id="15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068" y="909016"/>
              <a:ext cx="1752845" cy="80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rc 15"/>
            <p:cNvSpPr/>
            <p:nvPr/>
          </p:nvSpPr>
          <p:spPr>
            <a:xfrm rot="19923325">
              <a:off x="3052184" y="1043972"/>
              <a:ext cx="733484" cy="442975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 rot="19923325">
              <a:off x="3928554" y="1036034"/>
              <a:ext cx="735071" cy="442974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6" y="1264331"/>
            <a:ext cx="1752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762501" y="1151618"/>
            <a:ext cx="1182687" cy="882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fa-IR" sz="2400" b="1" dirty="0">
                <a:solidFill>
                  <a:srgbClr val="00B050"/>
                </a:solidFill>
              </a:rPr>
              <a:t>(فرض)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1689781"/>
            <a:ext cx="1752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748213" y="1577068"/>
            <a:ext cx="1182688" cy="882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fa-IR" sz="2400" b="1" dirty="0">
                <a:solidFill>
                  <a:srgbClr val="00B050"/>
                </a:solidFill>
              </a:rPr>
              <a:t>(شعاع)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6" y="2178731"/>
            <a:ext cx="1752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748213" y="2034268"/>
            <a:ext cx="1182688" cy="882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fa-IR" sz="2400" b="1" dirty="0">
                <a:solidFill>
                  <a:srgbClr val="00B050"/>
                </a:solidFill>
              </a:rPr>
              <a:t>(شعاع)</a:t>
            </a: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5614988" y="1389743"/>
            <a:ext cx="1736725" cy="1400175"/>
            <a:chOff x="4461020" y="3892991"/>
            <a:chExt cx="1735945" cy="2109639"/>
          </a:xfrm>
        </p:grpSpPr>
        <p:sp>
          <p:nvSpPr>
            <p:cNvPr id="25" name="Left Brace 24"/>
            <p:cNvSpPr/>
            <p:nvPr/>
          </p:nvSpPr>
          <p:spPr>
            <a:xfrm rot="10800000">
              <a:off x="4461020" y="3892991"/>
              <a:ext cx="537921" cy="2109639"/>
            </a:xfrm>
            <a:prstGeom prst="leftBrace">
              <a:avLst>
                <a:gd name="adj1" fmla="val 8333"/>
                <a:gd name="adj2" fmla="val 49389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fa-IR"/>
            </a:p>
          </p:txBody>
        </p:sp>
        <p:sp>
          <p:nvSpPr>
            <p:cNvPr id="26" name="Rectangle 25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825901" y="4569049"/>
              <a:ext cx="1371064" cy="707886"/>
            </a:xfrm>
            <a:prstGeom prst="rect">
              <a:avLst/>
            </a:prstGeom>
            <a:blipFill rotWithShape="0">
              <a:blip r:embed="rId6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5353051" y="1373868"/>
            <a:ext cx="2484437" cy="882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fa-IR" sz="2200" b="1" dirty="0">
                <a:solidFill>
                  <a:srgbClr val="FF0000"/>
                </a:solidFill>
              </a:rPr>
              <a:t>(ض ض ض)</a:t>
            </a: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7189788" y="1702481"/>
            <a:ext cx="2238375" cy="828675"/>
            <a:chOff x="6303784" y="1766485"/>
            <a:chExt cx="2238687" cy="829190"/>
          </a:xfrm>
        </p:grpSpPr>
        <p:pic>
          <p:nvPicPr>
            <p:cNvPr id="29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3784" y="1795463"/>
              <a:ext cx="2238687" cy="80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Isosceles Triangle 29"/>
            <p:cNvSpPr/>
            <p:nvPr/>
          </p:nvSpPr>
          <p:spPr bwMode="auto">
            <a:xfrm>
              <a:off x="6649907" y="1771250"/>
              <a:ext cx="411220" cy="157261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fa-IR"/>
            </a:p>
          </p:txBody>
        </p:sp>
        <p:sp>
          <p:nvSpPr>
            <p:cNvPr id="31" name="Isosceles Triangle 30"/>
            <p:cNvSpPr/>
            <p:nvPr/>
          </p:nvSpPr>
          <p:spPr bwMode="auto">
            <a:xfrm>
              <a:off x="7788304" y="1766485"/>
              <a:ext cx="411219" cy="157260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fa-IR"/>
            </a:p>
          </p:txBody>
        </p:sp>
      </p:grpSp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1772331"/>
            <a:ext cx="9445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Arc 32"/>
          <p:cNvSpPr/>
          <p:nvPr/>
        </p:nvSpPr>
        <p:spPr>
          <a:xfrm rot="16782268">
            <a:off x="2257425" y="1399269"/>
            <a:ext cx="358775" cy="476250"/>
          </a:xfrm>
          <a:prstGeom prst="arc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6" y="1030968"/>
            <a:ext cx="638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rc 34"/>
          <p:cNvSpPr/>
          <p:nvPr/>
        </p:nvSpPr>
        <p:spPr>
          <a:xfrm rot="3936740">
            <a:off x="2199482" y="1412762"/>
            <a:ext cx="360362" cy="476250"/>
          </a:xfrm>
          <a:prstGeom prst="arc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1540556"/>
            <a:ext cx="639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631" y="1766372"/>
            <a:ext cx="1625082" cy="71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780" y="2424721"/>
            <a:ext cx="94456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10309226" y="2504782"/>
            <a:ext cx="1630776" cy="551232"/>
            <a:chOff x="3052184" y="909016"/>
            <a:chExt cx="1779729" cy="800212"/>
          </a:xfrm>
        </p:grpSpPr>
        <p:pic>
          <p:nvPicPr>
            <p:cNvPr id="40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068" y="909016"/>
              <a:ext cx="1752845" cy="80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Arc 40"/>
            <p:cNvSpPr/>
            <p:nvPr/>
          </p:nvSpPr>
          <p:spPr>
            <a:xfrm rot="19923325">
              <a:off x="3052184" y="1043972"/>
              <a:ext cx="733484" cy="442975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Arc 41"/>
            <p:cNvSpPr/>
            <p:nvPr/>
          </p:nvSpPr>
          <p:spPr>
            <a:xfrm rot="19923325">
              <a:off x="3928554" y="1036034"/>
              <a:ext cx="735071" cy="442974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3507468"/>
            <a:ext cx="24193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Straight Connector 43"/>
          <p:cNvCxnSpPr/>
          <p:nvPr/>
        </p:nvCxnSpPr>
        <p:spPr>
          <a:xfrm flipV="1">
            <a:off x="2436813" y="3732893"/>
            <a:ext cx="366713" cy="7556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1701801" y="4110718"/>
            <a:ext cx="792162" cy="37306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436813" y="4105956"/>
            <a:ext cx="766763" cy="3778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2465388" y="4483781"/>
            <a:ext cx="382588" cy="6969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8991601" y="3651931"/>
            <a:ext cx="1181100" cy="882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fa-IR" sz="2400" b="1" dirty="0">
                <a:solidFill>
                  <a:srgbClr val="00B050"/>
                </a:solidFill>
              </a:rPr>
              <a:t>فرض :</a:t>
            </a:r>
          </a:p>
        </p:txBody>
      </p:sp>
      <p:sp>
        <p:nvSpPr>
          <p:cNvPr id="49" name="مستطیل شفاف"/>
          <p:cNvSpPr/>
          <p:nvPr/>
        </p:nvSpPr>
        <p:spPr>
          <a:xfrm>
            <a:off x="3803651" y="2905806"/>
            <a:ext cx="3386137" cy="54610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>
              <a:solidFill>
                <a:srgbClr val="FFC000"/>
              </a:solidFill>
            </a:endParaRPr>
          </a:p>
        </p:txBody>
      </p: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7510463" y="3767818"/>
            <a:ext cx="1779588" cy="800100"/>
            <a:chOff x="3052184" y="909016"/>
            <a:chExt cx="1779729" cy="800212"/>
          </a:xfrm>
        </p:grpSpPr>
        <p:pic>
          <p:nvPicPr>
            <p:cNvPr id="51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068" y="909016"/>
              <a:ext cx="1752845" cy="80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Arc 51"/>
            <p:cNvSpPr/>
            <p:nvPr/>
          </p:nvSpPr>
          <p:spPr>
            <a:xfrm rot="19923325">
              <a:off x="3052184" y="1043973"/>
              <a:ext cx="733483" cy="442974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Arc 52"/>
            <p:cNvSpPr/>
            <p:nvPr/>
          </p:nvSpPr>
          <p:spPr>
            <a:xfrm rot="19923325">
              <a:off x="3928553" y="1036034"/>
              <a:ext cx="735071" cy="442975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6154738" y="3664631"/>
            <a:ext cx="1181100" cy="882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fa-IR" sz="2400" b="1" dirty="0">
                <a:solidFill>
                  <a:srgbClr val="00B050"/>
                </a:solidFill>
              </a:rPr>
              <a:t>حکم :</a:t>
            </a:r>
          </a:p>
        </p:txBody>
      </p:sp>
      <p:sp>
        <p:nvSpPr>
          <p:cNvPr id="55" name="مستطیل شفاف"/>
          <p:cNvSpPr/>
          <p:nvPr/>
        </p:nvSpPr>
        <p:spPr>
          <a:xfrm>
            <a:off x="1208088" y="2901043"/>
            <a:ext cx="2547938" cy="54610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>
              <a:solidFill>
                <a:srgbClr val="FFC000"/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756706"/>
            <a:ext cx="1752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3405188" y="4337731"/>
            <a:ext cx="1779588" cy="800100"/>
            <a:chOff x="3052184" y="909016"/>
            <a:chExt cx="1779729" cy="800212"/>
          </a:xfrm>
        </p:grpSpPr>
        <p:pic>
          <p:nvPicPr>
            <p:cNvPr id="58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068" y="909016"/>
              <a:ext cx="1752845" cy="80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Arc 58"/>
            <p:cNvSpPr/>
            <p:nvPr/>
          </p:nvSpPr>
          <p:spPr>
            <a:xfrm rot="19923325">
              <a:off x="3052184" y="1043972"/>
              <a:ext cx="733483" cy="442975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 rot="19923325">
              <a:off x="3928553" y="1036034"/>
              <a:ext cx="735071" cy="442974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61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4379006"/>
            <a:ext cx="9445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6" y="4334556"/>
            <a:ext cx="18097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1" y="3871006"/>
            <a:ext cx="638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Arc 63"/>
          <p:cNvSpPr/>
          <p:nvPr/>
        </p:nvSpPr>
        <p:spPr>
          <a:xfrm rot="16782268">
            <a:off x="2301875" y="4217081"/>
            <a:ext cx="358775" cy="476250"/>
          </a:xfrm>
          <a:prstGeom prst="arc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Arc 64"/>
          <p:cNvSpPr/>
          <p:nvPr/>
        </p:nvSpPr>
        <p:spPr>
          <a:xfrm rot="3936740">
            <a:off x="2296320" y="4222637"/>
            <a:ext cx="360362" cy="476250"/>
          </a:xfrm>
          <a:prstGeom prst="arc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6" y="4386943"/>
            <a:ext cx="639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6" y="4820331"/>
            <a:ext cx="18097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ectangle 67"/>
          <p:cNvSpPr/>
          <p:nvPr/>
        </p:nvSpPr>
        <p:spPr>
          <a:xfrm>
            <a:off x="4476751" y="4721906"/>
            <a:ext cx="1182687" cy="882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fa-IR" sz="2400" b="1" dirty="0">
                <a:solidFill>
                  <a:srgbClr val="00B050"/>
                </a:solidFill>
              </a:rPr>
              <a:t>(فرض)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1" y="5234668"/>
            <a:ext cx="1752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ctangle 69"/>
          <p:cNvSpPr/>
          <p:nvPr/>
        </p:nvSpPr>
        <p:spPr>
          <a:xfrm>
            <a:off x="4592638" y="5126718"/>
            <a:ext cx="1182688" cy="882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fa-IR" sz="2400" b="1" dirty="0">
                <a:solidFill>
                  <a:srgbClr val="00B050"/>
                </a:solidFill>
              </a:rPr>
              <a:t>(شعاع)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33" y="5725292"/>
            <a:ext cx="1752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71"/>
          <p:cNvSpPr/>
          <p:nvPr/>
        </p:nvSpPr>
        <p:spPr>
          <a:xfrm>
            <a:off x="4638676" y="5514068"/>
            <a:ext cx="1182687" cy="882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fa-IR" sz="2400" b="1" dirty="0">
                <a:solidFill>
                  <a:srgbClr val="00B050"/>
                </a:solidFill>
              </a:rPr>
              <a:t>(شعاع)</a:t>
            </a: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5434013" y="5006068"/>
            <a:ext cx="1736725" cy="1201738"/>
            <a:chOff x="4461020" y="3892991"/>
            <a:chExt cx="1735945" cy="2109639"/>
          </a:xfrm>
        </p:grpSpPr>
        <p:sp>
          <p:nvSpPr>
            <p:cNvPr id="74" name="Left Brace 73"/>
            <p:cNvSpPr/>
            <p:nvPr/>
          </p:nvSpPr>
          <p:spPr>
            <a:xfrm rot="10800000">
              <a:off x="4461020" y="3892991"/>
              <a:ext cx="537921" cy="2109639"/>
            </a:xfrm>
            <a:prstGeom prst="leftBrace">
              <a:avLst>
                <a:gd name="adj1" fmla="val 8333"/>
                <a:gd name="adj2" fmla="val 49389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fa-IR"/>
            </a:p>
          </p:txBody>
        </p:sp>
        <p:sp>
          <p:nvSpPr>
            <p:cNvPr id="75" name="Rectangle 74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825901" y="4569049"/>
              <a:ext cx="1371064" cy="707886"/>
            </a:xfrm>
            <a:prstGeom prst="rect">
              <a:avLst/>
            </a:prstGeom>
            <a:blipFill rotWithShape="0">
              <a:blip r:embed="rId6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  <p:sp>
        <p:nvSpPr>
          <p:cNvPr id="76" name="Rectangle 75"/>
          <p:cNvSpPr/>
          <p:nvPr/>
        </p:nvSpPr>
        <p:spPr>
          <a:xfrm>
            <a:off x="5099051" y="4813981"/>
            <a:ext cx="2484437" cy="882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fa-IR" sz="2200" b="1" dirty="0">
                <a:solidFill>
                  <a:srgbClr val="FF0000"/>
                </a:solidFill>
              </a:rPr>
              <a:t>(ض ز ض)</a:t>
            </a:r>
          </a:p>
        </p:txBody>
      </p: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6726238" y="5206093"/>
            <a:ext cx="2238375" cy="828675"/>
            <a:chOff x="6303784" y="1766485"/>
            <a:chExt cx="2238687" cy="829190"/>
          </a:xfrm>
        </p:grpSpPr>
        <p:pic>
          <p:nvPicPr>
            <p:cNvPr id="78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3784" y="1795463"/>
              <a:ext cx="2238687" cy="80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Isosceles Triangle 78"/>
            <p:cNvSpPr/>
            <p:nvPr/>
          </p:nvSpPr>
          <p:spPr bwMode="auto">
            <a:xfrm>
              <a:off x="6649907" y="1771251"/>
              <a:ext cx="411220" cy="157260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fa-IR"/>
            </a:p>
          </p:txBody>
        </p:sp>
        <p:sp>
          <p:nvSpPr>
            <p:cNvPr id="80" name="Isosceles Triangle 79"/>
            <p:cNvSpPr/>
            <p:nvPr/>
          </p:nvSpPr>
          <p:spPr bwMode="auto">
            <a:xfrm>
              <a:off x="7788304" y="1766485"/>
              <a:ext cx="411219" cy="157261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fa-IR"/>
            </a:p>
          </p:txBody>
        </p:sp>
      </p:grpSp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6" y="5283881"/>
            <a:ext cx="9445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046" y="5283881"/>
            <a:ext cx="1752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" name="Group 82"/>
          <p:cNvGrpSpPr>
            <a:grpSpLocks/>
          </p:cNvGrpSpPr>
          <p:nvPr/>
        </p:nvGrpSpPr>
        <p:grpSpPr bwMode="auto">
          <a:xfrm>
            <a:off x="1816327" y="0"/>
            <a:ext cx="8434388" cy="915988"/>
            <a:chOff x="-82756" y="48415"/>
            <a:chExt cx="8435181" cy="914528"/>
          </a:xfrm>
        </p:grpSpPr>
        <p:pic>
          <p:nvPicPr>
            <p:cNvPr id="84" name="Picture 4614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2756" y="48415"/>
              <a:ext cx="8435181" cy="9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5" name="Group 46151"/>
            <p:cNvGrpSpPr>
              <a:grpSpLocks/>
            </p:cNvGrpSpPr>
            <p:nvPr/>
          </p:nvGrpSpPr>
          <p:grpSpPr bwMode="auto">
            <a:xfrm>
              <a:off x="534849" y="115659"/>
              <a:ext cx="1522215" cy="619189"/>
              <a:chOff x="534849" y="115659"/>
              <a:chExt cx="1522215" cy="619189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647563" y="114984"/>
                <a:ext cx="1409832" cy="6197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rtl="1">
                  <a:defRPr/>
                </a:pPr>
                <a:r>
                  <a:rPr lang="en-US" sz="2600" dirty="0"/>
                  <a:t>AB</a:t>
                </a:r>
                <a:r>
                  <a:rPr lang="fa-IR" sz="2600" dirty="0"/>
                  <a:t> و </a:t>
                </a:r>
                <a:r>
                  <a:rPr lang="en-US" sz="2600" dirty="0"/>
                  <a:t>CD</a:t>
                </a:r>
                <a:r>
                  <a:rPr lang="fa-IR" sz="2800" dirty="0"/>
                  <a:t> </a:t>
                </a:r>
                <a:endParaRPr lang="en-US" sz="2800" dirty="0"/>
              </a:p>
            </p:txBody>
          </p:sp>
          <p:sp>
            <p:nvSpPr>
              <p:cNvPr id="87" name="Arc 86"/>
              <p:cNvSpPr/>
              <p:nvPr/>
            </p:nvSpPr>
            <p:spPr bwMode="auto">
              <a:xfrm rot="19923325">
                <a:off x="534840" y="246537"/>
                <a:ext cx="733494" cy="443791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Arc 87"/>
              <p:cNvSpPr/>
              <p:nvPr/>
            </p:nvSpPr>
            <p:spPr bwMode="auto">
              <a:xfrm rot="19923325">
                <a:off x="1225467" y="243367"/>
                <a:ext cx="733494" cy="443791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89" name="Group 88"/>
          <p:cNvGrpSpPr>
            <a:grpSpLocks/>
          </p:cNvGrpSpPr>
          <p:nvPr/>
        </p:nvGrpSpPr>
        <p:grpSpPr bwMode="auto">
          <a:xfrm>
            <a:off x="1009650" y="2793093"/>
            <a:ext cx="9299576" cy="914400"/>
            <a:chOff x="-85430" y="3063138"/>
            <a:chExt cx="9299305" cy="914528"/>
          </a:xfrm>
        </p:grpSpPr>
        <p:grpSp>
          <p:nvGrpSpPr>
            <p:cNvPr id="90" name="Group 107"/>
            <p:cNvGrpSpPr>
              <a:grpSpLocks/>
            </p:cNvGrpSpPr>
            <p:nvPr/>
          </p:nvGrpSpPr>
          <p:grpSpPr bwMode="auto">
            <a:xfrm>
              <a:off x="3606800" y="3167609"/>
              <a:ext cx="1522215" cy="619189"/>
              <a:chOff x="534849" y="115659"/>
              <a:chExt cx="1522215" cy="619189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647746" y="115978"/>
                <a:ext cx="1409659" cy="6192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rtl="1">
                  <a:defRPr/>
                </a:pPr>
                <a:r>
                  <a:rPr lang="en-US" sz="2600" dirty="0"/>
                  <a:t>AB</a:t>
                </a:r>
                <a:r>
                  <a:rPr lang="fa-IR" sz="2600" dirty="0"/>
                  <a:t> و </a:t>
                </a:r>
                <a:r>
                  <a:rPr lang="en-US" sz="2600" dirty="0"/>
                  <a:t>CD</a:t>
                </a:r>
                <a:r>
                  <a:rPr lang="fa-IR" sz="2800" dirty="0"/>
                  <a:t> </a:t>
                </a:r>
                <a:endParaRPr lang="en-US" sz="2800" dirty="0"/>
              </a:p>
            </p:txBody>
          </p:sp>
          <p:sp>
            <p:nvSpPr>
              <p:cNvPr id="93" name="Arc 92"/>
              <p:cNvSpPr/>
              <p:nvPr/>
            </p:nvSpPr>
            <p:spPr bwMode="auto">
              <a:xfrm rot="19923325">
                <a:off x="535037" y="247760"/>
                <a:ext cx="733404" cy="442974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Arc 93"/>
              <p:cNvSpPr/>
              <p:nvPr/>
            </p:nvSpPr>
            <p:spPr bwMode="auto">
              <a:xfrm rot="19923325">
                <a:off x="1225579" y="244584"/>
                <a:ext cx="733404" cy="442974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91" name="Picture 4615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430" y="3063138"/>
              <a:ext cx="9299305" cy="9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5" name="Action Button: Home 94">
            <a:hlinkClick r:id="rId14" action="ppaction://hlinksldjump" highlightClick="1"/>
          </p:cNvPr>
          <p:cNvSpPr/>
          <p:nvPr/>
        </p:nvSpPr>
        <p:spPr>
          <a:xfrm>
            <a:off x="76200" y="6170613"/>
            <a:ext cx="838200" cy="609600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grpSp>
        <p:nvGrpSpPr>
          <p:cNvPr id="96" name="Group 95"/>
          <p:cNvGrpSpPr/>
          <p:nvPr/>
        </p:nvGrpSpPr>
        <p:grpSpPr>
          <a:xfrm flipH="1">
            <a:off x="9054452" y="2888729"/>
            <a:ext cx="2420694" cy="2695217"/>
            <a:chOff x="5847092" y="1583032"/>
            <a:chExt cx="3846418" cy="4722647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0" r="100000">
                          <a14:foregroundMark x1="77451" y1="62097" x2="77451" y2="62097"/>
                          <a14:foregroundMark x1="86275" y1="81855" x2="86275" y2="818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7092" y="1583032"/>
              <a:ext cx="2301799" cy="2798265"/>
            </a:xfrm>
            <a:prstGeom prst="rect">
              <a:avLst/>
            </a:prstGeom>
          </p:spPr>
        </p:pic>
        <p:grpSp>
          <p:nvGrpSpPr>
            <p:cNvPr id="98" name="Group 97"/>
            <p:cNvGrpSpPr/>
            <p:nvPr/>
          </p:nvGrpSpPr>
          <p:grpSpPr>
            <a:xfrm>
              <a:off x="6753674" y="3616042"/>
              <a:ext cx="2939836" cy="2689637"/>
              <a:chOff x="208898" y="1522640"/>
              <a:chExt cx="2939836" cy="2689637"/>
            </a:xfrm>
          </p:grpSpPr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9302" b="93953" l="2128" r="99149">
                            <a14:backgroundMark x1="43830" y1="43721" x2="60000" y2="5907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898" y="1522640"/>
                <a:ext cx="2939836" cy="2689637"/>
              </a:xfrm>
              <a:prstGeom prst="rect">
                <a:avLst/>
              </a:prstGeom>
            </p:spPr>
          </p:pic>
          <p:sp>
            <p:nvSpPr>
              <p:cNvPr id="100" name="TextBox 99"/>
              <p:cNvSpPr txBox="1"/>
              <p:nvPr/>
            </p:nvSpPr>
            <p:spPr>
              <a:xfrm>
                <a:off x="1156301" y="2575070"/>
                <a:ext cx="1045030" cy="7010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sz="2000" b="1" dirty="0" smtClean="0">
                    <a:cs typeface="B Titr" panose="00000700000000000000" pitchFamily="2" charset="-78"/>
                  </a:rPr>
                  <a:t>نمونه</a:t>
                </a:r>
                <a:endParaRPr lang="fa-IR" sz="3200" b="1" dirty="0">
                  <a:cs typeface="B Titr" panose="000007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326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5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0" grpId="1" animBg="1"/>
      <p:bldP spid="12" grpId="0"/>
      <p:bldP spid="13" grpId="0" animBg="1"/>
      <p:bldP spid="13" grpId="1" animBg="1"/>
      <p:bldP spid="19" grpId="0"/>
      <p:bldP spid="21" grpId="0"/>
      <p:bldP spid="23" grpId="0"/>
      <p:bldP spid="27" grpId="0"/>
      <p:bldP spid="48" grpId="0"/>
      <p:bldP spid="49" grpId="0" animBg="1"/>
      <p:bldP spid="49" grpId="1" animBg="1"/>
      <p:bldP spid="54" grpId="0"/>
      <p:bldP spid="55" grpId="0" animBg="1"/>
      <p:bldP spid="55" grpId="1" animBg="1"/>
      <p:bldP spid="68" grpId="0"/>
      <p:bldP spid="70" grpId="0"/>
      <p:bldP spid="72" grpId="0"/>
      <p:bldP spid="7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نمونه فصل3</Template>
  <TotalTime>0</TotalTime>
  <Words>679</Words>
  <Application>Microsoft Office PowerPoint</Application>
  <PresentationFormat>Widescreen</PresentationFormat>
  <Paragraphs>201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 Nazanin</vt:lpstr>
      <vt:lpstr>B Titr</vt:lpstr>
      <vt:lpstr>Calibri</vt:lpstr>
      <vt:lpstr>Calibri Light</vt:lpstr>
      <vt:lpstr>IranNastaliq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</dc:creator>
  <cp:lastModifiedBy>Ali</cp:lastModifiedBy>
  <cp:revision>2</cp:revision>
  <dcterms:created xsi:type="dcterms:W3CDTF">2019-07-08T18:06:33Z</dcterms:created>
  <dcterms:modified xsi:type="dcterms:W3CDTF">2019-07-09T07:43:58Z</dcterms:modified>
</cp:coreProperties>
</file>