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9"/>
  </p:notesMasterIdLst>
  <p:sldIdLst>
    <p:sldId id="441" r:id="rId2"/>
    <p:sldId id="416" r:id="rId3"/>
    <p:sldId id="438" r:id="rId4"/>
    <p:sldId id="431" r:id="rId5"/>
    <p:sldId id="437" r:id="rId6"/>
    <p:sldId id="439" r:id="rId7"/>
    <p:sldId id="43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BBD8-B6AC-40CD-A63B-D6B38784475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EF51-E018-434B-9A2D-65E0F225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2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2764F-1C47-4658-8AAA-82339229057E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5856-1F60-4D10-ACA2-91F619655DA8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9527F-9B83-4B2D-8B05-93DC2B5F3C3B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87B9D-89D2-4A34-9B84-FA372D5004AF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7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0B033-86EF-4DCA-B01B-C0EB109ED88E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6B01F-E9DB-4B25-BEA6-DC6C5422334A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1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F9C9A-4924-4480-9F1A-CAF7960FAF23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A5D95-D7BE-40F2-88D8-00D069E3500D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05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B07D5-C9A8-4D96-A4AE-1D16CB260EAA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E5FA6-C1C1-4E48-AA54-3CD10D206296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7D1C6-EDA5-4561-9C31-693346695FAD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1D4A3-B3CC-4F4B-A3E8-BD1514E25256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2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EBE37-BC94-4EEA-8229-16BB999B55F9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28822-A916-4775-9137-0FB4630F6EB9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0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FCD88-142F-4036-8DCB-09B7624D81CF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6880C-96F7-4CE6-839F-3E557A3E1C98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3E5BE-80B1-46D6-B8BE-01C3E1E5C246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A762D-4B60-4D6B-AC38-5F34BFB5A0EE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5E1E8-A6EC-41DD-8477-C6C115901C8E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A34D-F83B-4D22-9311-E77929457116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4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33B55-887A-4DBB-8D82-D4001D9E02FD}" type="datetimeFigureOut">
              <a:rPr lang="zh-CN" altLang="en-US" smtClean="0">
                <a:solidFill>
                  <a:srgbClr val="073E87"/>
                </a:solidFill>
              </a:rPr>
              <a:pPr>
                <a:defRPr/>
              </a:pPr>
              <a:t>2024/3/8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49871-29B4-43F7-9009-6227C647F433}" type="slidenum">
              <a:rPr lang="en-US" altLang="zh-CN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3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8C0B3-AE74-4686-A49F-B74EC62F15DB}" type="datetimeFigureOut">
              <a:rPr lang="zh-CN" altLang="en-US" smtClean="0">
                <a:solidFill>
                  <a:srgbClr val="073E87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2024/3/8</a:t>
            </a:fld>
            <a:endParaRPr lang="en-US" altLang="zh-CN">
              <a:solidFill>
                <a:srgbClr val="073E87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73E87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3401D-2825-4A9D-87F5-9843E668A820}" type="slidenum">
              <a:rPr lang="en-US" altLang="zh-CN" smtClean="0">
                <a:solidFill>
                  <a:srgbClr val="073E87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73E87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>
            <a:normAutofit/>
          </a:bodyPr>
          <a:lstStyle/>
          <a:p>
            <a:r>
              <a:rPr lang="fa-IR" sz="6000" dirty="0">
                <a:solidFill>
                  <a:srgbClr val="002060"/>
                </a:solidFill>
                <a:latin typeface="IranNastaliq" pitchFamily="18" charset="0"/>
                <a:cs typeface="B Nazanin" pitchFamily="2" charset="-78"/>
              </a:rPr>
              <a:t>گردشگری سلامت و پسا کرونا</a:t>
            </a:r>
            <a:endParaRPr lang="en-US" sz="6000" dirty="0">
              <a:solidFill>
                <a:srgbClr val="002060"/>
              </a:solidFill>
              <a:latin typeface="IranNastaliq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49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HojjatNajafi\Desktop\IMG07212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8" y="685800"/>
            <a:ext cx="741682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78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622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نمای کلی صنعت گردشگری در دنیا و ایران</a:t>
            </a:r>
            <a:endParaRPr lang="en-US" sz="88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0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جایگاه صنعت گردشگری در جهان و ایران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ایران طبق آمارهای اعلام شده از سوی سازمان جهانی جهانگردی از لحاظ جاذبه‌های طبیعی در </a:t>
            </a:r>
            <a:r>
              <a:rPr lang="fa-IR" sz="2800" u="sng" dirty="0">
                <a:solidFill>
                  <a:srgbClr val="00B0F0"/>
                </a:solidFill>
                <a:cs typeface="B Nazanin" panose="00000400000000000000" pitchFamily="2" charset="-78"/>
              </a:rPr>
              <a:t>رتبه پنجم </a:t>
            </a:r>
            <a:r>
              <a:rPr lang="fa-IR" sz="2800" dirty="0">
                <a:cs typeface="B Nazanin" panose="00000400000000000000" pitchFamily="2" charset="-78"/>
              </a:rPr>
              <a:t>و از نظر جاذبه‌های تاریخی در </a:t>
            </a:r>
            <a:r>
              <a:rPr lang="fa-IR" sz="2800" u="sng" dirty="0">
                <a:solidFill>
                  <a:srgbClr val="00B0F0"/>
                </a:solidFill>
                <a:cs typeface="B Nazanin" panose="00000400000000000000" pitchFamily="2" charset="-78"/>
              </a:rPr>
              <a:t>رتبه دهم </a:t>
            </a:r>
            <a:r>
              <a:rPr lang="fa-IR" sz="2800" dirty="0">
                <a:cs typeface="B Nazanin" panose="00000400000000000000" pitchFamily="2" charset="-78"/>
              </a:rPr>
              <a:t>کشورهای دنیا قرار دارد؛ اما متأسفانه در بهره‌گیری از این منابع، سهم کمتر از </a:t>
            </a:r>
            <a:r>
              <a:rPr lang="fa-IR" sz="2800" b="1" u="sng" dirty="0">
                <a:solidFill>
                  <a:srgbClr val="00B0F0"/>
                </a:solidFill>
                <a:cs typeface="B Nazanin" panose="00000400000000000000" pitchFamily="2" charset="-78"/>
              </a:rPr>
              <a:t>یک دهم درصد </a:t>
            </a:r>
            <a:r>
              <a:rPr lang="fa-IR" sz="2800" dirty="0">
                <a:cs typeface="B Nazanin" panose="00000400000000000000" pitchFamily="2" charset="-78"/>
              </a:rPr>
              <a:t>کل درآمدهای گردشگری جهان را به خود اختصاص داده است.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99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136339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در سال ۲۰۲۱ میلادی ۹ میلیون و ۲۰۰ هزار نفر</a:t>
            </a:r>
            <a:r>
              <a:rPr lang="en-US" sz="2800" dirty="0">
                <a:cs typeface="B Nazanin" panose="00000400000000000000" pitchFamily="2" charset="-78"/>
              </a:rPr>
              <a:t>  </a:t>
            </a:r>
            <a:r>
              <a:rPr lang="fa-IR" sz="2800" dirty="0">
                <a:cs typeface="B Nazanin" panose="00000400000000000000" pitchFamily="2" charset="-78"/>
              </a:rPr>
              <a:t>مسافر خارجی به استان آنتالیا ترکیه سفر کرده اند که باعث ایجاد درآمدی بالغ ‌بر </a:t>
            </a:r>
            <a:r>
              <a:rPr lang="fa-IR" sz="2800" u="sng" dirty="0">
                <a:solidFill>
                  <a:srgbClr val="C00000"/>
                </a:solidFill>
                <a:cs typeface="B Nazanin" panose="00000400000000000000" pitchFamily="2" charset="-78"/>
              </a:rPr>
              <a:t>۷ میلیارد دلار </a:t>
            </a:r>
            <a:r>
              <a:rPr lang="fa-IR" sz="2800" dirty="0">
                <a:cs typeface="B Nazanin" panose="00000400000000000000" pitchFamily="2" charset="-78"/>
              </a:rPr>
              <a:t>برای این کشور شد.</a:t>
            </a:r>
          </a:p>
          <a:p>
            <a:pPr algn="just" rtl="1"/>
            <a:endParaRPr lang="fa-IR" sz="2800" dirty="0"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درحالی‌که هم‌اکنون و به‌واسطه تحریم‌ها، کل درآمد ارزی ایران از محل فروش نفت چیزی در حدود </a:t>
            </a:r>
            <a:r>
              <a:rPr lang="fa-IR" sz="2800" u="sng" dirty="0">
                <a:solidFill>
                  <a:srgbClr val="C00000"/>
                </a:solidFill>
                <a:cs typeface="B Nazanin" panose="00000400000000000000" pitchFamily="2" charset="-78"/>
              </a:rPr>
              <a:t>۳ تا ۴ میلیارد دلار </a:t>
            </a:r>
            <a:r>
              <a:rPr lang="fa-IR" sz="2800" dirty="0">
                <a:cs typeface="B Nazanin" panose="00000400000000000000" pitchFamily="2" charset="-78"/>
              </a:rPr>
              <a:t>به‌صورت سالانه است و این بدان معناست که فقط یک استان ترکیه، دو برابر درآمد نفتی ایران از محل گردشگری کسب درآمد کرده است!</a:t>
            </a:r>
          </a:p>
          <a:p>
            <a:pPr algn="just" rtl="1"/>
            <a:endParaRPr lang="fa-IR" sz="28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منبع: </a:t>
            </a:r>
            <a:r>
              <a:rPr lang="fa-IR" sz="1600" dirty="0">
                <a:solidFill>
                  <a:srgbClr val="00B0F0"/>
                </a:solidFill>
                <a:cs typeface="B Nazanin" panose="00000400000000000000" pitchFamily="2" charset="-78"/>
              </a:rPr>
              <a:t>معاونت اقتصادی رییس جمهور</a:t>
            </a:r>
            <a:endParaRPr lang="en-US" sz="2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33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مقایسه درآمد صنعت نفت و  صنعت گردشگری!!!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855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5532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cs typeface="B Nazanin" panose="00000400000000000000" pitchFamily="2" charset="-78"/>
              </a:rPr>
              <a:t>جدول آمار گردشگران ورودی به کشور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5798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176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 Nazanin</vt:lpstr>
      <vt:lpstr>Calibri</vt:lpstr>
      <vt:lpstr>Candara</vt:lpstr>
      <vt:lpstr>IranNastaliq</vt:lpstr>
      <vt:lpstr>Symbol</vt:lpstr>
      <vt:lpstr>Waveform</vt:lpstr>
      <vt:lpstr>گردشگری سلامت و پسا کرونا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گردشگری سلامت</dc:title>
  <dc:creator>najafi</dc:creator>
  <cp:lastModifiedBy>Mahmood Kh</cp:lastModifiedBy>
  <cp:revision>226</cp:revision>
  <dcterms:created xsi:type="dcterms:W3CDTF">2017-12-11T16:33:52Z</dcterms:created>
  <dcterms:modified xsi:type="dcterms:W3CDTF">2024-03-08T09:39:26Z</dcterms:modified>
</cp:coreProperties>
</file>